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86" r:id="rId4"/>
    <p:sldId id="274" r:id="rId5"/>
    <p:sldId id="258" r:id="rId6"/>
    <p:sldId id="259" r:id="rId7"/>
    <p:sldId id="273" r:id="rId8"/>
    <p:sldId id="264" r:id="rId9"/>
    <p:sldId id="263" r:id="rId10"/>
    <p:sldId id="275" r:id="rId11"/>
    <p:sldId id="276" r:id="rId12"/>
    <p:sldId id="277" r:id="rId13"/>
    <p:sldId id="278" r:id="rId14"/>
    <p:sldId id="279" r:id="rId15"/>
    <p:sldId id="280" r:id="rId16"/>
    <p:sldId id="287" r:id="rId17"/>
    <p:sldId id="288" r:id="rId18"/>
    <p:sldId id="289" r:id="rId19"/>
    <p:sldId id="281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3" autoAdjust="0"/>
    <p:restoredTop sz="97696" autoAdjust="0"/>
  </p:normalViewPr>
  <p:slideViewPr>
    <p:cSldViewPr>
      <p:cViewPr varScale="1">
        <p:scale>
          <a:sx n="90" d="100"/>
          <a:sy n="90" d="100"/>
        </p:scale>
        <p:origin x="-5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DBDD6-122F-4504-90E4-3F7EFC4BDDB4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BB5EF-BDA7-4EC5-AC6C-F3B2EBD33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k-linearity as an</a:t>
            </a:r>
            <a:r>
              <a:rPr lang="en-US" baseline="0" dirty="0" smtClean="0"/>
              <a:t> open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2BB5EF-BDA7-4EC5-AC6C-F3B2EBD33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3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7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8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35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3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8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E4D93-FA70-4A8B-9074-B3EFBB159758}" type="datetimeFigureOut">
              <a:rPr lang="en-US" smtClean="0"/>
              <a:t>6/13/2014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E8E1-9786-44CF-9708-A62BD113C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://grigory.us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5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6.png"/><Relationship Id="rId7" Type="http://schemas.openxmlformats.org/officeDocument/2006/relationships/image" Target="../media/image6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71.png"/><Relationship Id="rId5" Type="http://schemas.openxmlformats.org/officeDocument/2006/relationships/image" Target="../media/image4.pn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5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8229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Lower Bounds for Testing Properties of Functions on </a:t>
            </a:r>
            <a:r>
              <a:rPr lang="en-US" sz="4800" b="1" dirty="0" err="1" smtClean="0">
                <a:solidFill>
                  <a:srgbClr val="0070C0"/>
                </a:solidFill>
              </a:rPr>
              <a:t>Hypergrids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3371" y="3202292"/>
            <a:ext cx="64008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Grigory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Yaroslavtsev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hlinkClick r:id="rId2"/>
              </a:rPr>
              <a:t>http://grigory.us</a:t>
            </a:r>
            <a:endParaRPr lang="en-US" sz="2800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46" y="4412031"/>
            <a:ext cx="1828800" cy="672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053" y="5266978"/>
            <a:ext cx="89309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Joint with:</a:t>
            </a:r>
          </a:p>
          <a:p>
            <a:pPr algn="ctr"/>
            <a:r>
              <a:rPr lang="en-US" sz="2800" b="1" dirty="0" smtClean="0"/>
              <a:t> Eric </a:t>
            </a:r>
            <a:r>
              <a:rPr lang="en-US" sz="2800" b="1" dirty="0" err="1" smtClean="0"/>
              <a:t>Blais</a:t>
            </a:r>
            <a:r>
              <a:rPr lang="en-US" sz="2800" b="1" dirty="0" smtClean="0"/>
              <a:t> (MIT)</a:t>
            </a:r>
          </a:p>
          <a:p>
            <a:pPr algn="ctr"/>
            <a:r>
              <a:rPr lang="en-US" sz="2800" b="1" dirty="0" err="1" smtClean="0"/>
              <a:t>Sofya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Raskhodnikova</a:t>
            </a:r>
            <a:r>
              <a:rPr lang="en-US" sz="2800" b="1" dirty="0" smtClean="0"/>
              <a:t> (PSU)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653" y="4314646"/>
            <a:ext cx="1738593" cy="8669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53" y="4314646"/>
            <a:ext cx="1600200" cy="88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662" y="4484899"/>
            <a:ext cx="1905000" cy="6278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80853" y="4204263"/>
                <a:ext cx="12382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853" y="4204263"/>
                <a:ext cx="1238250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024253" y="4204263"/>
                <a:ext cx="12382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/>
                        </a:rPr>
                        <m:t>⇒</m:t>
                      </m:r>
                    </m:oMath>
                  </m:oMathPara>
                </a14:m>
                <a:endParaRPr lang="en-US" sz="6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53" y="4204263"/>
                <a:ext cx="1238250" cy="1015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56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r>
                      <a:rPr lang="en-US" b="0" i="1" dirty="0" smtClean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31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3100" dirty="0">
                    <a:solidFill>
                      <a:srgbClr val="7030A0"/>
                    </a:solidFill>
                  </a:rPr>
                  <a:t>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  <a:blipFill rotWithShape="1">
                <a:blip r:embed="rId2"/>
                <a:stretch>
                  <a:fillRect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524000"/>
                <a:ext cx="8458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monotone 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log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Previous for monotonicity on the line (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 = 1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):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[Ergun, </a:t>
                </a:r>
                <a:r>
                  <a:rPr lang="en-US" dirty="0" err="1" smtClean="0">
                    <a:solidFill>
                      <a:srgbClr val="7030A0"/>
                    </a:solidFill>
                    <a:latin typeface="Cambria Math"/>
                  </a:rPr>
                  <a:t>Kannan</a:t>
                </a:r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, Kumar, </a:t>
                </a:r>
                <a:r>
                  <a:rPr lang="en-US" dirty="0" err="1" smtClean="0">
                    <a:solidFill>
                      <a:srgbClr val="7030A0"/>
                    </a:solidFill>
                    <a:latin typeface="Cambria Math"/>
                  </a:rPr>
                  <a:t>Rubinfeld</a:t>
                </a:r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, Viswanathan’00]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Cambria Math"/>
                  </a:rPr>
                  <a:t> [Fischer’04]</a:t>
                </a:r>
              </a:p>
              <a:p>
                <a:endParaRPr lang="en-US" dirty="0" smtClean="0">
                  <a:solidFill>
                    <a:srgbClr val="7030A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524000"/>
                <a:ext cx="8458200" cy="4525963"/>
              </a:xfrm>
              <a:blipFill rotWithShape="1">
                <a:blip r:embed="rId3"/>
                <a:stretch>
                  <a:fillRect l="-180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5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370" r="-1259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Proof ideas: </a:t>
                </a:r>
              </a:p>
              <a:p>
                <a:pPr lvl="1"/>
                <a:r>
                  <a:rPr lang="en-US" dirty="0"/>
                  <a:t>Reduction from Augmented </a:t>
                </a:r>
                <a:r>
                  <a:rPr lang="en-US" dirty="0" smtClean="0"/>
                  <a:t>Index (widely used in streaming, </a:t>
                </a:r>
                <a:r>
                  <a:rPr lang="en-US" dirty="0" err="1" smtClean="0"/>
                  <a:t>e.g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Jayram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Woodruff’11;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Molinaro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Woodruff, Y.’13]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lvl="1"/>
                <a:r>
                  <a:rPr lang="en-US" dirty="0" smtClean="0"/>
                  <a:t>Fourier analysis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basis of characters =&gt; Fourier </a:t>
                </a:r>
                <a:r>
                  <a:rPr lang="en-US" dirty="0"/>
                  <a:t>analysis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: basis of Walsh functions</a:t>
                </a:r>
              </a:p>
              <a:p>
                <a:endParaRPr lang="en-US" b="1" dirty="0" smtClean="0"/>
              </a:p>
              <a:p>
                <a:r>
                  <a:rPr lang="en-US" b="1" dirty="0" smtClean="0"/>
                  <a:t>C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/>
                      </a:rPr>
                      <m:t>𝐚𝐬𝐞</m:t>
                    </m:r>
                    <m:r>
                      <a:rPr lang="en-US" b="1" i="0" dirty="0" smtClean="0"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  <m:r>
                      <a:rPr lang="en-US" b="1" i="0" dirty="0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Any non-adaptive tester for monotonicity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has complexity</a:t>
                </a: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Ω</m:t>
                      </m:r>
                      <m:r>
                        <a:rPr lang="en-US" b="1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1" i="0" smtClean="0">
                          <a:latin typeface="Cambria Math"/>
                        </a:rPr>
                        <m:t>min</m:t>
                      </m:r>
                      <m:r>
                        <a:rPr lang="en-US" b="1" i="0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1" i="0" smtClean="0">
                          <a:latin typeface="Cambria Math"/>
                        </a:rPr>
                        <m:t>log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𝐦</m:t>
                      </m:r>
                      <m:r>
                        <a:rPr lang="en-US" b="1" i="0" smtClean="0">
                          <a:latin typeface="Cambria Math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1" i="0" smtClean="0">
                          <a:latin typeface="Cambria Math"/>
                        </a:rPr>
                        <m:t>log</m:t>
                      </m:r>
                      <m:r>
                        <a:rPr lang="en-US" b="1" i="0" smtClean="0">
                          <a:latin typeface="Cambria Math"/>
                        </a:rPr>
                        <m:t> </m:t>
                      </m:r>
                      <m:r>
                        <a:rPr lang="en-US" b="1" i="0" smtClean="0">
                          <a:latin typeface="Cambria Math"/>
                        </a:rPr>
                        <m:t>𝐫</m:t>
                      </m:r>
                      <m:r>
                        <a:rPr lang="en-US" b="1" i="0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16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741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Augmented Index</a:t>
                </a:r>
                <a:r>
                  <a:rPr lang="en-US" dirty="0" smtClean="0"/>
                  <a:t>: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/>
                  <a:t>;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∩[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Augmented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m:rPr>
                            <m:nor/>
                          </m:rPr>
                          <a:rPr lang="en-US" dirty="0"/>
                          <m:t>Index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(|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|)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Miltersen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Nisan,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Safra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Wigderson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98]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43676" y="2434157"/>
            <a:ext cx="7115782" cy="1783969"/>
            <a:chOff x="630761" y="3098924"/>
            <a:chExt cx="9049756" cy="2597669"/>
          </a:xfrm>
        </p:grpSpPr>
        <p:grpSp>
          <p:nvGrpSpPr>
            <p:cNvPr id="5" name="Group 4"/>
            <p:cNvGrpSpPr/>
            <p:nvPr/>
          </p:nvGrpSpPr>
          <p:grpSpPr>
            <a:xfrm>
              <a:off x="630761" y="3098924"/>
              <a:ext cx="2288611" cy="2071549"/>
              <a:chOff x="581633" y="2438400"/>
              <a:chExt cx="2288611" cy="2071549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581633" y="3837710"/>
                    <a:ext cx="2288611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𝑙𝑜𝑔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</m:oMath>
                      </m:oMathPara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1633" y="3837710"/>
                    <a:ext cx="2288611" cy="67223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1017"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5599829" y="3098924"/>
              <a:ext cx="4080688" cy="2597669"/>
              <a:chOff x="5582244" y="2438400"/>
              <a:chExt cx="4080688" cy="2597669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5582244" y="3837710"/>
                    <a:ext cx="4080688" cy="11983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𝑙𝑜𝑔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i="1">
                              <a:latin typeface="Cambria Math"/>
                            </a:rPr>
                            <m:t>∩[</m:t>
                          </m:r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400" i="1">
                              <a:latin typeface="Cambria Math"/>
                            </a:rPr>
                            <m:t>−1]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2244" y="3837710"/>
                    <a:ext cx="4080688" cy="119835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7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" name="Group 10"/>
          <p:cNvGrpSpPr/>
          <p:nvPr/>
        </p:nvGrpSpPr>
        <p:grpSpPr>
          <a:xfrm>
            <a:off x="2539158" y="2664988"/>
            <a:ext cx="2871042" cy="609201"/>
            <a:chOff x="1491761" y="2944488"/>
            <a:chExt cx="3581400" cy="609201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491761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663222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3222" y="2944488"/>
                  <a:ext cx="990600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557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387380" y="2218698"/>
                <a:ext cx="13085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380" y="2218698"/>
                <a:ext cx="1308589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4206" t="-10526" r="-467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9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484" y="1105249"/>
                <a:ext cx="8686800" cy="1904999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Walsh functions: </a:t>
                </a:r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𝒎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:[</m:t>
                    </m:r>
                    <m:r>
                      <a:rPr lang="en-US" b="0" i="1" smtClean="0">
                        <a:latin typeface="Cambria Math"/>
                      </a:rPr>
                      <m:t>𝑚</m:t>
                    </m:r>
                    <m:r>
                      <a:rPr lang="en-US" b="0" i="1" smtClean="0">
                        <a:latin typeface="Cambria Math"/>
                      </a:rPr>
                      <m:t>]→{−1,1}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484" y="1105249"/>
                <a:ext cx="8686800" cy="1904999"/>
              </a:xfrm>
              <a:blipFill rotWithShape="1">
                <a:blip r:embed="rId2"/>
                <a:stretch>
                  <a:fillRect l="-1614" t="-3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5883" y="1524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5883" y="152400"/>
                <a:ext cx="8229600" cy="1143000"/>
              </a:xfrm>
              <a:blipFill rotWithShape="1">
                <a:blip r:embed="rId3"/>
                <a:stretch>
                  <a:fillRect l="-741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/>
          <p:cNvGrpSpPr/>
          <p:nvPr/>
        </p:nvGrpSpPr>
        <p:grpSpPr>
          <a:xfrm>
            <a:off x="131740" y="5795547"/>
            <a:ext cx="8853890" cy="1060488"/>
            <a:chOff x="134038" y="5680898"/>
            <a:chExt cx="8853890" cy="1060488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523082" y="6106099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518029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1949523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2345671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2777165" y="569099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3230693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662187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58335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4489829" y="568089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063165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494659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5890807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6322301" y="628574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6775829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7207323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603471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8034965" y="627564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8530728" y="6156611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0728" y="6156611"/>
                  <a:ext cx="4572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34038" y="5829003"/>
                  <a:ext cx="1395470" cy="554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𝟒</m:t>
                                </m:r>
                              </m:e>
                            </m:d>
                          </m:sub>
                        </m:sSub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038" y="5829003"/>
                  <a:ext cx="1395470" cy="5541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6" name="Group 105"/>
          <p:cNvGrpSpPr/>
          <p:nvPr/>
        </p:nvGrpSpPr>
        <p:grpSpPr>
          <a:xfrm>
            <a:off x="126691" y="3025579"/>
            <a:ext cx="8853890" cy="1042585"/>
            <a:chOff x="128989" y="2910930"/>
            <a:chExt cx="8853890" cy="1042585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1518033" y="3318228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1518029" y="292102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1949523" y="34906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2345671" y="292102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3230693" y="2910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058335" y="2910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494659" y="35007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322301" y="35007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7207323" y="34906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8034965" y="34906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525679" y="3368740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5679" y="3368740"/>
                  <a:ext cx="4572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28989" y="3041132"/>
                  <a:ext cx="1395470" cy="554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𝟏</m:t>
                                </m:r>
                              </m:e>
                            </m:d>
                          </m:sub>
                        </m:sSub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989" y="3041132"/>
                  <a:ext cx="1395470" cy="55419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2339704" y="292102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2771198" y="34906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219676" y="2910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651170" y="34805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058335" y="292011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489829" y="348973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5063165" y="293801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494659" y="350763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890807" y="293801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775829" y="292791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7603471" y="292791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884840" y="293801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316334" y="350763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764812" y="292791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7196306" y="349754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7603471" y="293709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8034965" y="350672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0590" y="4358644"/>
            <a:ext cx="8853890" cy="1101318"/>
            <a:chOff x="62888" y="4243995"/>
            <a:chExt cx="8853890" cy="1101318"/>
          </a:xfrm>
        </p:grpSpPr>
        <p:cxnSp>
          <p:nvCxnSpPr>
            <p:cNvPr id="64" name="Straight Arrow Connector 63"/>
            <p:cNvCxnSpPr/>
            <p:nvPr/>
          </p:nvCxnSpPr>
          <p:spPr>
            <a:xfrm>
              <a:off x="1451932" y="4710026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1451928" y="425653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1883422" y="425653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164592" y="424643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459578" y="4760538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9578" y="4760538"/>
                  <a:ext cx="45720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62888" y="4432930"/>
                  <a:ext cx="1395470" cy="5541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 dirty="0" smtClean="0">
                                <a:latin typeface="Cambria Math"/>
                              </a:rPr>
                              <m:t>𝒘</m:t>
                            </m:r>
                          </m:e>
                          <m:sub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𝟐</m:t>
                                </m:r>
                              </m:e>
                            </m:d>
                          </m:sub>
                        </m:sSub>
                        <m:r>
                          <a:rPr lang="en-US" sz="2800" b="1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8" y="4432930"/>
                  <a:ext cx="1395470" cy="55419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2266552" y="489474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2692079" y="4904841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4410710" y="490392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4997064" y="427351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6709728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6698711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3597922" y="424399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981052" y="4882204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4997064" y="427627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428558" y="427627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5811688" y="491447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237215" y="492457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709728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7141222" y="426341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7524352" y="4901627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7949879" y="491172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4714459" y="4980643"/>
            <a:ext cx="346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6605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8392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Step functions</a:t>
                </a:r>
                <a:r>
                  <a:rPr lang="en-US" dirty="0"/>
                  <a:t>.</a:t>
                </a:r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𝒎</m:t>
                            </m:r>
                          </m:e>
                        </m:func>
                      </m:e>
                    </m:d>
                    <m:r>
                      <a:rPr lang="en-US" b="0" i="0" smtClean="0">
                        <a:latin typeface="Cambria Math"/>
                      </a:rPr>
                      <m:t>: </m:t>
                    </m:r>
                    <m:r>
                      <a:rPr lang="en-US" b="0" i="1" smtClean="0">
                        <a:latin typeface="Cambria Math"/>
                      </a:rPr>
                      <m:t>𝑠𝑡𝑒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dirty="0" smtClean="0">
                                <a:latin typeface="Cambria Math"/>
                              </a:rPr>
                              <m:t>𝒎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𝑖</m:t>
                                </m:r>
                              </m:sup>
                            </m:sSup>
                          </m:den>
                        </m:f>
                        <m:r>
                          <a:rPr lang="en-US" b="0" i="1" dirty="0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:</m:t>
                    </m:r>
                  </m:oMath>
                </a14:m>
                <a:endParaRPr lang="en-US" b="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𝑠𝑡𝑒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=⌈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⌉</m:t>
                      </m:r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839200" cy="4525963"/>
              </a:xfrm>
              <a:blipFill rotWithShape="1">
                <a:blip r:embed="rId2"/>
                <a:stretch>
                  <a:fillRect l="-1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741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2888" y="3431728"/>
            <a:ext cx="8853890" cy="2488741"/>
            <a:chOff x="62888" y="3431728"/>
            <a:chExt cx="8853890" cy="2488741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451932" y="5285182"/>
              <a:ext cx="739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454224" y="522126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1885718" y="522126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222435" y="4561082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459578" y="5335694"/>
                  <a:ext cx="4572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9578" y="5335694"/>
                  <a:ext cx="457200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2888" y="5008086"/>
                  <a:ext cx="1389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𝑠𝑡𝑒</m:t>
                        </m:r>
                        <m:sSub>
                          <m:sSubPr>
                            <m:ctrlPr>
                              <a:rPr lang="en-US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88" y="5008086"/>
                  <a:ext cx="138904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2324395" y="520939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2749922" y="521948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501600" y="457965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655765" y="4558643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071942" y="4557930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147632" y="417523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579126" y="417523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915843" y="3515048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6017803" y="416335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6443330" y="4173455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8195008" y="353361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7349173" y="3512609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7765350" y="3511896"/>
              <a:ext cx="146304" cy="14630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1527376" y="3431728"/>
              <a:ext cx="0" cy="190396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377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4484" y="1447800"/>
                <a:ext cx="8352316" cy="5105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Augmented Index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Monotonicity Testing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</a:rPr>
                      <m:t>∉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dirty="0" smtClean="0"/>
                  <a:t> is monotone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i="1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¼ -far from monotone</a:t>
                </a:r>
                <a:endParaRPr lang="en-US" dirty="0"/>
              </a:p>
              <a:p>
                <a:r>
                  <a:rPr lang="en-US" dirty="0" smtClean="0"/>
                  <a:t>Only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dirty="0" err="1" smtClean="0"/>
                  <a:t>-th</a:t>
                </a:r>
                <a:r>
                  <a:rPr lang="en-US" dirty="0" smtClean="0"/>
                  <a:t> frequency matters: higher frequencies are cancelled, lower don’t affect monotonicity</a:t>
                </a:r>
              </a:p>
              <a:p>
                <a:r>
                  <a:rPr lang="en-US" dirty="0" smtClean="0"/>
                  <a:t>Thus,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484" y="1447800"/>
                <a:ext cx="8352316" cy="5105400"/>
              </a:xfrm>
              <a:blipFill rotWithShape="1">
                <a:blip r:embed="rId2"/>
                <a:stretch>
                  <a:fillRect l="-1533" t="-3106"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04682" y="2414202"/>
            <a:ext cx="2088952" cy="1434072"/>
            <a:chOff x="25179" y="2438400"/>
            <a:chExt cx="3041760" cy="2088177"/>
          </a:xfrm>
        </p:grpSpPr>
        <p:sp>
          <p:nvSpPr>
            <p:cNvPr id="10" name="Isosceles Triangle 9"/>
            <p:cNvSpPr/>
            <p:nvPr/>
          </p:nvSpPr>
          <p:spPr>
            <a:xfrm>
              <a:off x="762000" y="2438400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179" y="3854339"/>
                  <a:ext cx="3041760" cy="672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</m:d>
                      </m:oMath>
                    </m:oMathPara>
                  </a14:m>
                  <a:endParaRPr lang="en-US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9" y="3854339"/>
                  <a:ext cx="3041760" cy="67223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Isosceles Triangle 7"/>
          <p:cNvSpPr/>
          <p:nvPr/>
        </p:nvSpPr>
        <p:spPr>
          <a:xfrm rot="10800000">
            <a:off x="7086599" y="2362790"/>
            <a:ext cx="1076916" cy="8896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2004951" y="2301285"/>
                <a:ext cx="4477764" cy="1038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𝝌</m:t>
                      </m:r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∩[</m:t>
                          </m:r>
                          <m:r>
                            <a:rPr lang="en-US" sz="28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…,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8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i="1" dirty="0">
                          <a:latin typeface="Cambria Math"/>
                        </a:rPr>
                        <m:t>2 </m:t>
                      </m:r>
                      <m:r>
                        <a:rPr lang="en-US" sz="2800" i="1" dirty="0" err="1">
                          <a:latin typeface="Cambria Math"/>
                        </a:rPr>
                        <m:t>𝑠𝑡𝑒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800" b="1" i="1" dirty="0" err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2800" i="0" dirty="0" smtClean="0">
                  <a:solidFill>
                    <a:srgbClr val="0070C0"/>
                  </a:solidFill>
                  <a:latin typeface="+mj-lt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800" b="0" i="1" dirty="0" smtClean="0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sz="28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800" i="1" dirty="0">
                            <a:latin typeface="Cambria Math"/>
                          </a:rPr>
                          <m:t>∩[</m:t>
                        </m:r>
                        <m:r>
                          <a:rPr lang="en-US" sz="28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800" i="1" dirty="0" smtClean="0">
                            <a:latin typeface="Cambria Math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1</m:t>
                        </m:r>
                        <m:r>
                          <a:rPr lang="en-US" sz="2800" i="1" dirty="0">
                            <a:latin typeface="Cambria Math"/>
                          </a:rPr>
                          <m:t>]</m:t>
                        </m:r>
                      </m:sub>
                    </m:sSub>
                    <m:r>
                      <a:rPr lang="en-US" sz="2800" i="1" dirty="0">
                        <a:latin typeface="Cambria Math"/>
                      </a:rPr>
                      <m:t>+2 </m:t>
                    </m:r>
                    <m:r>
                      <a:rPr lang="en-US" sz="2800" i="1" dirty="0" err="1">
                        <a:latin typeface="Cambria Math"/>
                      </a:rPr>
                      <m:t>𝑠𝑡𝑒</m:t>
                    </m:r>
                    <m:sSub>
                      <m:sSubPr>
                        <m:ctrlPr>
                          <a:rPr lang="en-US" sz="2800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800" b="1" i="1" dirty="0" err="1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b="1" i="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51" y="2301285"/>
                <a:ext cx="4477764" cy="10386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43601" y="3386609"/>
                <a:ext cx="3200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𝑙𝑜𝑔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sz="2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𝑺</m:t>
                      </m:r>
                      <m:r>
                        <a:rPr lang="en-US" sz="2400" i="1">
                          <a:latin typeface="Cambria Math"/>
                        </a:rPr>
                        <m:t>∩[</m:t>
                      </m:r>
                      <m:r>
                        <a:rPr lang="en-US" sz="2400" b="1" i="1">
                          <a:solidFill>
                            <a:srgbClr val="0070C0"/>
                          </a:solidFill>
                          <a:latin typeface="Cambria Math"/>
                        </a:rPr>
                        <m:t>𝒊</m:t>
                      </m:r>
                      <m:r>
                        <a:rPr lang="en-US" sz="2400" i="1">
                          <a:latin typeface="Cambria Math"/>
                        </a:rPr>
                        <m:t>−1]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1" y="3386609"/>
                <a:ext cx="320039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81" r="-190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[</m:t>
                    </m:r>
                    <m:r>
                      <a:rPr lang="en-US" b="1" i="1" dirty="0" smtClean="0">
                        <a:latin typeface="Cambria Math"/>
                      </a:rPr>
                      <m:t>𝒎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  <a:blipFill rotWithShape="1">
                <a:blip r:embed="rId6"/>
                <a:stretch>
                  <a:fillRect l="-815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9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  <a:blipFill rotWithShape="1">
                <a:blip r:embed="rId2"/>
                <a:stretch>
                  <a:fillRect l="-2444" r="-1185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304680" y="1536712"/>
            <a:ext cx="8839319" cy="1803404"/>
            <a:chOff x="304680" y="1536712"/>
            <a:chExt cx="8839319" cy="1803404"/>
          </a:xfrm>
        </p:grpSpPr>
        <p:grpSp>
          <p:nvGrpSpPr>
            <p:cNvPr id="6" name="Group 5"/>
            <p:cNvGrpSpPr/>
            <p:nvPr/>
          </p:nvGrpSpPr>
          <p:grpSpPr>
            <a:xfrm>
              <a:off x="304680" y="1536712"/>
              <a:ext cx="3124319" cy="1803404"/>
              <a:chOff x="25178" y="2438400"/>
              <a:chExt cx="4549376" cy="2625968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1546058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5178" y="3854339"/>
                    <a:ext cx="4549376" cy="12100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𝑙𝑜𝑔</m:t>
                              </m:r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</m:d>
                        </m:oMath>
                      </m:oMathPara>
                    </a14:m>
                    <a:endParaRPr lang="en-US" sz="2400" b="1" dirty="0" smtClean="0">
                      <a:solidFill>
                        <a:srgbClr val="0070C0"/>
                      </a:solidFill>
                    </a:endParaRPr>
                  </a:p>
                  <a:p>
                    <a:pPr/>
                    <a:endParaRPr lang="en-US" sz="2400" b="1" i="1" dirty="0" smtClean="0">
                      <a:solidFill>
                        <a:srgbClr val="0070C0"/>
                      </a:solidFill>
                      <a:latin typeface="Cambria Math"/>
                    </a:endParaRPr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8" y="3854339"/>
                    <a:ext cx="4549376" cy="1210029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Isosceles Triangle 7"/>
            <p:cNvSpPr/>
            <p:nvPr/>
          </p:nvSpPr>
          <p:spPr>
            <a:xfrm rot="10800000">
              <a:off x="6852941" y="1548788"/>
              <a:ext cx="1076916" cy="88962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638800" y="2519133"/>
                  <a:ext cx="35051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𝒎</m:t>
                            </m:r>
                          </m:e>
                        </m:d>
                        <m:r>
                          <a:rPr lang="en-US" sz="2400" b="1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400" i="1">
                            <a:latin typeface="Cambria Math"/>
                          </a:rPr>
                          <m:t>∩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oMath>
                    </m:oMathPara>
                  </a14:m>
                  <a:endParaRPr lang="en-US" sz="2400" dirty="0" smtClean="0"/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2519133"/>
                  <a:ext cx="3505199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48"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4419600"/>
                <a:ext cx="8229600" cy="1752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800" dirty="0" smtClean="0"/>
                  <a:t>Embed into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-</a:t>
                </a:r>
                <a:r>
                  <a:rPr lang="en-US" sz="2800" dirty="0" err="1" smtClean="0"/>
                  <a:t>th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coordiante</a:t>
                </a:r>
                <a:r>
                  <a:rPr lang="en-US" sz="2800" dirty="0" smtClean="0"/>
                  <a:t> using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</m:oMath>
                </a14:m>
                <a:r>
                  <a:rPr lang="en-US" sz="2800" dirty="0" smtClean="0"/>
                  <a:t>-dimensional Walsh and step functions:</a:t>
                </a:r>
              </a:p>
              <a:p>
                <a:r>
                  <a:rPr lang="en-US" sz="2800" dirty="0" smtClean="0"/>
                  <a:t>Walsh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800" b="0" i="0" dirty="0" smtClean="0"/>
                      <m:t> =</m:t>
                    </m:r>
                    <m:nary>
                      <m:naryPr>
                        <m:chr m:val="∏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Step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𝐬𝐭𝐞𝐩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𝑠𝑡𝑒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4419600"/>
                <a:ext cx="8229600" cy="1752600"/>
              </a:xfrm>
              <a:blipFill rotWithShape="1">
                <a:blip r:embed="rId5"/>
                <a:stretch>
                  <a:fillRect l="-1556" t="-3125" b="-28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5486399" y="2867971"/>
            <a:ext cx="3810000" cy="1689261"/>
            <a:chOff x="5486399" y="2867971"/>
            <a:chExt cx="3810000" cy="168926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 rot="5400000">
                  <a:off x="7086599" y="2880383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7086599" y="2880383"/>
                  <a:ext cx="609600" cy="58477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486399" y="3352800"/>
                  <a:ext cx="3810000" cy="12044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latin typeface="Cambria Math"/>
                            </a:rPr>
                            <m:t>𝑚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𝑚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, …,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𝑚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err="1"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  <m:sup>
                                  <m:r>
                                    <a:rPr lang="en-US" sz="2400" b="1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i="1" dirty="0">
                              <a:latin typeface="Cambria Math"/>
                            </a:rPr>
                            <m:t>,0,0,…,0</m:t>
                          </m:r>
                        </m:e>
                      </m:d>
                    </m:oMath>
                  </a14:m>
                  <a:endParaRPr lang="en-US" sz="2400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400" dirty="0"/>
                    <a:t>…,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sz="2400" dirty="0"/>
                    <a:t>,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∩[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/>
                            </a:rPr>
                            <m:t>𝒊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i="1">
                          <a:latin typeface="Cambria Math"/>
                        </a:rPr>
                        <m:t>−1]</m:t>
                      </m:r>
                    </m:oMath>
                  </a14:m>
                  <a:r>
                    <a:rPr lang="en-US" sz="2400" dirty="0"/>
                    <a:t> </a:t>
                  </a:r>
                  <a:endParaRPr lang="en-US" sz="2400" dirty="0"/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6399" y="3352800"/>
                  <a:ext cx="3810000" cy="12044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304680" y="2867971"/>
            <a:ext cx="3276600" cy="1232353"/>
            <a:chOff x="304680" y="2867971"/>
            <a:chExt cx="3276600" cy="1232353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TextBox 3"/>
                <p:cNvSpPr txBox="1"/>
                <p:nvPr/>
              </p:nvSpPr>
              <p:spPr>
                <a:xfrm rot="5400000">
                  <a:off x="1562038" y="2880383"/>
                  <a:ext cx="60960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5400000">
                  <a:off x="1562038" y="2880383"/>
                  <a:ext cx="609600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304680" y="3361660"/>
                  <a:ext cx="32766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 dirty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400" b="1" i="1" dirty="0">
                            <a:latin typeface="Cambria Math"/>
                          </a:rPr>
                          <m:t>⊆[</m:t>
                        </m:r>
                        <m:r>
                          <m:rPr>
                            <m:sty m:val="p"/>
                          </m:rPr>
                          <a:rPr lang="en-US" sz="2400" b="1" i="1" dirty="0">
                            <a:latin typeface="Cambria Math"/>
                          </a:rPr>
                          <m:t>log</m:t>
                        </m:r>
                        <m:r>
                          <a:rPr lang="en-US" sz="2400" b="1" i="1" dirty="0">
                            <a:latin typeface="Cambria Math"/>
                          </a:rPr>
                          <m:t> </m:t>
                        </m:r>
                        <m:r>
                          <a:rPr lang="en-US" sz="2400" b="1" i="1" dirty="0">
                            <a:latin typeface="Cambria Math"/>
                          </a:rPr>
                          <m:t>𝒎</m:t>
                        </m:r>
                        <m:r>
                          <a:rPr lang="en-US" sz="2400" b="1" i="1" dirty="0"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2400" b="1" dirty="0">
                    <a:solidFill>
                      <a:srgbClr val="0070C0"/>
                    </a:solidFill>
                  </a:endParaRPr>
                </a:p>
                <a:p>
                  <a:endParaRPr lang="en-US" dirty="0"/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680" y="3361660"/>
                  <a:ext cx="3276600" cy="73866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58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  <a:blipFill rotWithShape="1">
                <a:blip r:embed="rId2"/>
                <a:stretch>
                  <a:fillRect l="-2444" r="-1185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-19493" y="1616982"/>
            <a:ext cx="3124319" cy="1434072"/>
            <a:chOff x="25178" y="2438400"/>
            <a:chExt cx="4549376" cy="2088177"/>
          </a:xfrm>
        </p:grpSpPr>
        <p:sp>
          <p:nvSpPr>
            <p:cNvPr id="10" name="Isosceles Triangle 9"/>
            <p:cNvSpPr/>
            <p:nvPr/>
          </p:nvSpPr>
          <p:spPr>
            <a:xfrm>
              <a:off x="1546058" y="2438400"/>
              <a:ext cx="1568116" cy="129540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178" y="3854339"/>
                  <a:ext cx="4549376" cy="6722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⊆[</m:t>
                        </m:r>
                        <m:r>
                          <m:rPr>
                            <m:sty m:val="p"/>
                          </m:rP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]</m:t>
                        </m:r>
                      </m:oMath>
                    </m:oMathPara>
                  </a14:m>
                  <a:endParaRPr lang="en-US" sz="24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78" y="3854339"/>
                  <a:ext cx="4549376" cy="67223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Isosceles Triangle 7"/>
          <p:cNvSpPr/>
          <p:nvPr/>
        </p:nvSpPr>
        <p:spPr>
          <a:xfrm rot="10800000">
            <a:off x="6852941" y="1548788"/>
            <a:ext cx="1076916" cy="88962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638800" y="2519133"/>
                <a:ext cx="3505199" cy="927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dirty="0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, …,</m:t>
                          </m:r>
                          <m:r>
                            <a:rPr lang="en-US" sz="2400" b="0" i="1" dirty="0" smtClean="0">
                              <a:latin typeface="Cambria Math"/>
                            </a:rPr>
                            <m:t>𝑚</m:t>
                          </m:r>
                          <m:r>
                            <a:rPr lang="en-US" sz="2400" i="1" dirty="0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err="1" smtClean="0">
                                  <a:latin typeface="Cambria Math"/>
                                </a:rPr>
                                <m:t>𝒊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𝒋</m:t>
                                  </m:r>
                                </m:e>
                                <m:sup>
                                  <m:r>
                                    <a:rPr lang="en-US" sz="24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sub>
                          </m:sSub>
                          <m:r>
                            <a:rPr lang="en-US" sz="2400" b="0" i="1" dirty="0" smtClean="0">
                              <a:latin typeface="Cambria Math"/>
                            </a:rPr>
                            <m:t>,0,0,…,0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…,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∩[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</a:rPr>
                          <m:t>𝒊</m:t>
                        </m:r>
                      </m:e>
                      <m:sub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−1]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2519133"/>
                <a:ext cx="3505199" cy="927433"/>
              </a:xfrm>
              <a:prstGeom prst="rect">
                <a:avLst/>
              </a:prstGeom>
              <a:blipFill rotWithShape="1">
                <a:blip r:embed="rId4"/>
                <a:stretch>
                  <a:fillRect l="-174" r="-1217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500616" y="5562600"/>
                <a:ext cx="8229600" cy="1752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Walsh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800" b="0" i="0" dirty="0" smtClean="0"/>
                      <m:t> =</m:t>
                    </m:r>
                    <m:nary>
                      <m:naryPr>
                        <m:chr m:val="∏"/>
                        <m:ctrlPr>
                          <a:rPr lang="en-US" sz="28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dirty="0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b="1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800" b="1" i="1" dirty="0" smtClean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Step functions: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latin typeface="Cambria Math"/>
                          </a:rPr>
                          <m:t>𝐬𝐭𝐞𝐩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/>
                          </a:rPr>
                          <m:t>𝑗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𝑠𝑡𝑒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800" dirty="0" smtClean="0"/>
              </a:p>
              <a:p>
                <a:endParaRPr lang="en-US" sz="2800" dirty="0" smtClean="0"/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616" y="5562600"/>
                <a:ext cx="8229600" cy="1752600"/>
              </a:xfrm>
              <a:blipFill rotWithShape="1">
                <a:blip r:embed="rId5"/>
                <a:stretch>
                  <a:fillRect l="-1259" t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42776" y="3200400"/>
                <a:ext cx="8763000" cy="214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𝝌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𝑤</m:t>
                        </m:r>
                      </m:e>
                      <m:sub>
                        <m:sSubSup>
                          <m:sSubSupPr>
                            <m:ctrlP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1" i="1" dirty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  <m:sup/>
                        </m:sSubSup>
                        <m:r>
                          <a:rPr lang="en-US" sz="2400" i="1" dirty="0">
                            <a:latin typeface="Cambria Math"/>
                          </a:rPr>
                          <m:t>∩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err="1">
                                    <a:latin typeface="Cambria Math"/>
                                  </a:rPr>
                                  <m:t>𝒊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1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e>
                                  <m:sup>
                                    <m:r>
                                      <a:rPr lang="en-US" sz="2400" b="1" i="1" dirty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400" i="1" dirty="0">
                                <a:latin typeface="Cambria Math"/>
                              </a:rPr>
                              <m:t>,…,</m:t>
                            </m:r>
                            <m:func>
                              <m:func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dirty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𝒎</m:t>
                                </m:r>
                              </m:e>
                            </m:func>
                          </m:e>
                        </m:d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sup>
                                <m:r>
                                  <a:rPr lang="en-US" sz="2400" b="1" i="1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⊕</m:t>
                    </m:r>
                    <m:nary>
                      <m:naryPr>
                        <m:chr m:val="∏"/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𝑗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4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+2 </m:t>
                    </m:r>
                    <m:sSub>
                      <m:sSubPr>
                        <m:ctrl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𝐬𝐭𝐞𝐩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,.., 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,..,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⊕</m:t>
                    </m:r>
                    <m:nary>
                      <m:naryPr>
                        <m:chr m:val="∏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 dirty="0">
                            <a:latin typeface="Cambria Math"/>
                          </a:rPr>
                          <m:t>𝑗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  <m:nary>
                          <m:naryPr>
                            <m:chr m:val="∑"/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sz="2400" b="0" i="1" dirty="0">
                                <a:latin typeface="Cambria Math"/>
                              </a:rPr>
                              <m:t>step</m:t>
                            </m:r>
                          </m:e>
                        </m:nary>
                      </m:e>
                      <m:sub>
                        <m:r>
                          <a:rPr lang="en-US" sz="2400" i="1" dirty="0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sz="2400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+2</m:t>
                    </m:r>
                    <m:r>
                      <a:rPr lang="en-US" sz="2400" b="0" i="1" dirty="0" smtClean="0">
                        <a:latin typeface="Cambria Math"/>
                      </a:rPr>
                      <m:t>𝑠𝑡𝑒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𝑠𝑡𝑒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76" y="3200400"/>
                <a:ext cx="8763000" cy="2142061"/>
              </a:xfrm>
              <a:prstGeom prst="rect">
                <a:avLst/>
              </a:prstGeom>
              <a:blipFill rotWithShape="1">
                <a:blip r:embed="rId6"/>
                <a:stretch>
                  <a:fillRect l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40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2" grpId="0" uiExpand="1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>
          <p:sp>
            <p:nvSpPr>
              <p:cNvPr id="16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3400" y="228600"/>
                <a:ext cx="8229600" cy="1143000"/>
              </a:xfrm>
              <a:blipFill rotWithShape="1">
                <a:blip r:embed="rId2"/>
                <a:stretch>
                  <a:fillRect l="-2444" r="-1185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-19493" y="1548788"/>
            <a:ext cx="9163492" cy="1897778"/>
            <a:chOff x="-19493" y="1548788"/>
            <a:chExt cx="9163492" cy="1897778"/>
          </a:xfrm>
        </p:grpSpPr>
        <p:grpSp>
          <p:nvGrpSpPr>
            <p:cNvPr id="6" name="Group 5"/>
            <p:cNvGrpSpPr/>
            <p:nvPr/>
          </p:nvGrpSpPr>
          <p:grpSpPr>
            <a:xfrm>
              <a:off x="-19493" y="1616982"/>
              <a:ext cx="3124319" cy="1434072"/>
              <a:chOff x="25178" y="2438400"/>
              <a:chExt cx="4549376" cy="208817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1546058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5178" y="3854339"/>
                    <a:ext cx="4549376" cy="67223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⊆[</m:t>
                          </m:r>
                          <m:r>
                            <m:rPr>
                              <m:sty m:val="p"/>
                            </m:r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𝒎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78" y="3854339"/>
                    <a:ext cx="4549376" cy="672238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710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" name="Isosceles Triangle 7"/>
            <p:cNvSpPr/>
            <p:nvPr/>
          </p:nvSpPr>
          <p:spPr>
            <a:xfrm rot="10800000">
              <a:off x="6852941" y="1548788"/>
              <a:ext cx="1076916" cy="889626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638800" y="2519133"/>
                  <a:ext cx="3505199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…,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𝑚</m:t>
                            </m:r>
                            <m:r>
                              <a:rPr lang="en-US" sz="2400" i="1" dirty="0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 err="1" smtClean="0">
                                    <a:latin typeface="Cambria Math"/>
                                  </a:rPr>
                                  <m:t>𝒊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𝒋</m:t>
                                    </m:r>
                                  </m:e>
                                  <m:sup>
                                    <m:r>
                                      <a:rPr lang="en-US" sz="2400" b="1" i="1" dirty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en-US" sz="2400" b="0" i="1" dirty="0" smtClean="0">
                                <a:latin typeface="Cambria Math"/>
                              </a:rPr>
                              <m:t>,0,0,…,0</m:t>
                            </m:r>
                          </m:e>
                        </m:d>
                      </m:oMath>
                    </m:oMathPara>
                  </a14:m>
                  <a:endParaRPr lang="en-US" sz="2400" dirty="0" smtClean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,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…,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,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  <m:sup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∩[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𝒊</m:t>
                          </m:r>
                        </m:e>
                        <m:sub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−1]</m:t>
                      </m:r>
                    </m:oMath>
                  </a14:m>
                  <a:r>
                    <a:rPr lang="en-US" sz="2400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800" y="2519133"/>
                  <a:ext cx="3505199" cy="9274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74" r="-1217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4572000"/>
                <a:ext cx="8229600" cy="1752600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Only coordinate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b="1" dirty="0" smtClean="0"/>
                  <a:t> </a:t>
                </a:r>
                <a:r>
                  <a:rPr lang="en-US" sz="2800" dirty="0" smtClean="0"/>
                  <a:t>matters:</a:t>
                </a:r>
              </a:p>
              <a:p>
                <a:pPr lvl="1"/>
                <a:r>
                  <a:rPr lang="en-US" sz="2400" dirty="0" smtClean="0"/>
                  <a:t>Coordinates &lt;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cancelled by Bob’s Walsh terms</a:t>
                </a:r>
              </a:p>
              <a:p>
                <a:pPr lvl="1"/>
                <a:r>
                  <a:rPr lang="en-US" sz="2400" dirty="0" smtClean="0"/>
                  <a:t>Coordinates &gt;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cancelled by Bob’s </a:t>
                </a:r>
                <a:r>
                  <a:rPr lang="en-US" sz="2400" dirty="0"/>
                  <a:t>S</a:t>
                </a:r>
                <a:r>
                  <a:rPr lang="en-US" sz="2400" dirty="0" smtClean="0"/>
                  <a:t>tep terms</a:t>
                </a:r>
              </a:p>
              <a:p>
                <a:pPr lvl="1"/>
                <a:r>
                  <a:rPr lang="en-US" sz="2400" dirty="0" smtClean="0"/>
                  <a:t>Coordinate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𝒋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/>
                  <a:t> behaves as in the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sz="24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z="2400" dirty="0" smtClean="0"/>
                  <a:t> case</a:t>
                </a:r>
                <a:endParaRPr lang="en-US" sz="2400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4572000"/>
                <a:ext cx="8229600" cy="1752600"/>
              </a:xfrm>
              <a:blipFill rotWithShape="1">
                <a:blip r:embed="rId5"/>
                <a:stretch>
                  <a:fillRect l="-1333" t="-3125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33916" y="3352800"/>
                <a:ext cx="8763000" cy="98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𝝌</m:t>
                      </m:r>
                      <m:d>
                        <m:dPr>
                          <m:ctrlP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240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,..,</m:t>
                        </m:r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⊕</m:t>
                    </m:r>
                    <m:nary>
                      <m:naryPr>
                        <m:chr m:val="∏"/>
                        <m:ctrlPr>
                          <a:rPr lang="en-US" sz="2400" i="1" dirty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 dirty="0">
                            <a:latin typeface="Cambria Math"/>
                          </a:rPr>
                          <m:t>𝑗</m:t>
                        </m:r>
                        <m:r>
                          <a:rPr lang="en-US" sz="2400" i="1" dirty="0">
                            <a:latin typeface="Cambria Math"/>
                          </a:rPr>
                          <m:t>=1</m:t>
                        </m:r>
                      </m:sub>
                      <m:sup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dirty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𝑺</m:t>
                                </m:r>
                              </m:e>
                              <m:sub>
                                <m:r>
                                  <a:rPr lang="en-US" sz="2400" b="1" i="1" dirty="0"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400" i="1" dirty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 dirty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sz="2400" dirty="0" smtClean="0"/>
                  <a:t> +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</a:rPr>
                      <m:t>2</m:t>
                    </m:r>
                    <m:r>
                      <a:rPr lang="en-US" sz="2400" b="0" i="1" dirty="0" smtClean="0">
                        <a:latin typeface="Cambria Math"/>
                      </a:rPr>
                      <m:t>𝑠𝑡𝑒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e>
                              <m:sup>
                                <m:r>
                                  <a:rPr lang="en-US" sz="2400" b="1" i="1" dirty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0" i="1" dirty="0" smtClean="0">
                        <a:latin typeface="Cambria Math"/>
                      </a:rPr>
                      <m:t>+2</m:t>
                    </m:r>
                    <m:nary>
                      <m:naryPr>
                        <m:chr m:val="∑"/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𝑗</m:t>
                        </m:r>
                        <m:r>
                          <a:rPr lang="en-US" sz="2400" b="0" i="1" dirty="0" smtClean="0"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  <m:sup>
                            <m:r>
                              <a:rPr lang="en-US" sz="24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16" y="3352800"/>
                <a:ext cx="8763000" cy="988732"/>
              </a:xfrm>
              <a:prstGeom prst="rect">
                <a:avLst/>
              </a:prstGeom>
              <a:blipFill rotWithShape="1">
                <a:blip r:embed="rId6"/>
                <a:stretch>
                  <a:fillRect l="-139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6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0070C0"/>
                    </a:solidFill>
                  </a:rPr>
                  <a:t>Functions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sz="3100" dirty="0">
                    <a:solidFill>
                      <a:srgbClr val="7030A0"/>
                    </a:solidFill>
                  </a:rPr>
                  <a:t>[Blais, Raskhodnikova, Y.]</a:t>
                </a:r>
                <a:r>
                  <a:rPr lang="en-US" dirty="0">
                    <a:solidFill>
                      <a:srgbClr val="7030A0"/>
                    </a:solidFill>
                  </a:rPr>
                  <a:t/>
                </a:r>
                <a:br>
                  <a:rPr lang="en-US" dirty="0">
                    <a:solidFill>
                      <a:srgbClr val="7030A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1143000"/>
              </a:xfrm>
              <a:blipFill rotWithShape="1">
                <a:blip r:embed="rId2"/>
                <a:stretch>
                  <a:fillRect l="-2370" r="-1259" b="-3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>
                <a:normAutofit fontScale="77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monotone 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/>
                            </a:rPr>
                            <m:t>𝑸</m:t>
                          </m:r>
                        </m:e>
                        <m:sup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log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i="1" dirty="0" smtClean="0">
                        <a:latin typeface="Cambria Math"/>
                      </a:rPr>
                      <m:t>𝑐</m:t>
                    </m:r>
                  </m:oMath>
                </a14:m>
                <a:r>
                  <a:rPr lang="en-US" dirty="0" smtClean="0"/>
                  <a:t>-Lipschitz </a:t>
                </a:r>
                <a:r>
                  <a:rPr lang="en-US" dirty="0"/>
                  <a:t>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separately convex </a:t>
                </a:r>
                <a:r>
                  <a:rPr lang="en-US" dirty="0"/>
                  <a:t>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𝒎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monotone axis-parallel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derivative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convex </a:t>
                </a:r>
                <a:r>
                  <a:rPr lang="en-US" dirty="0"/>
                  <a:t>functions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e>
                        </m:d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Can’t be expressed as a property of axis-parallel derivatives!</a:t>
                </a:r>
                <a:endParaRPr lang="en-US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err="1" smtClean="0"/>
                  <a:t>Thm</a:t>
                </a:r>
                <a:r>
                  <a:rPr lang="en-US" b="1" dirty="0" smtClean="0"/>
                  <a:t>.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[BRY] </a:t>
                </a:r>
                <a:r>
                  <a:rPr lang="en-US" dirty="0" smtClean="0"/>
                  <a:t>For all these properties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These bounds are optimal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Chakrabarty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Seshadhri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‘13]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  <a:blipFill rotWithShape="1">
                <a:blip r:embed="rId3"/>
                <a:stretch>
                  <a:fillRect l="-1153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339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7030A0"/>
                </a:solidFill>
              </a:rPr>
              <a:t>[</a:t>
            </a:r>
            <a:r>
              <a:rPr lang="en-US" sz="2700" dirty="0" err="1" smtClean="0">
                <a:solidFill>
                  <a:srgbClr val="7030A0"/>
                </a:solidFill>
              </a:rPr>
              <a:t>Goldreich</a:t>
            </a:r>
            <a:r>
              <a:rPr lang="en-US" sz="2700" dirty="0" smtClean="0">
                <a:solidFill>
                  <a:srgbClr val="7030A0"/>
                </a:solidFill>
              </a:rPr>
              <a:t>, </a:t>
            </a:r>
            <a:r>
              <a:rPr lang="en-US" sz="2700" dirty="0" err="1" smtClean="0">
                <a:solidFill>
                  <a:srgbClr val="7030A0"/>
                </a:solidFill>
              </a:rPr>
              <a:t>Goldwasser</a:t>
            </a:r>
            <a:r>
              <a:rPr lang="en-US" sz="2700" dirty="0" smtClean="0">
                <a:solidFill>
                  <a:srgbClr val="7030A0"/>
                </a:solidFill>
              </a:rPr>
              <a:t>, Ron, </a:t>
            </a:r>
            <a:r>
              <a:rPr lang="en-US" sz="2700" dirty="0" err="1" smtClean="0">
                <a:solidFill>
                  <a:srgbClr val="7030A0"/>
                </a:solidFill>
              </a:rPr>
              <a:t>Rubinfeld</a:t>
            </a:r>
            <a:r>
              <a:rPr lang="en-US" sz="2700" dirty="0" smtClean="0">
                <a:solidFill>
                  <a:srgbClr val="7030A0"/>
                </a:solidFill>
              </a:rPr>
              <a:t>, Sudan]</a:t>
            </a:r>
            <a:endParaRPr lang="en-US" sz="2700" dirty="0">
              <a:solidFill>
                <a:srgbClr val="7030A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0500" y="1535668"/>
            <a:ext cx="4595169" cy="4651937"/>
            <a:chOff x="190500" y="1535668"/>
            <a:chExt cx="4595169" cy="4651937"/>
          </a:xfrm>
        </p:grpSpPr>
        <p:grpSp>
          <p:nvGrpSpPr>
            <p:cNvPr id="43" name="Group 42"/>
            <p:cNvGrpSpPr/>
            <p:nvPr/>
          </p:nvGrpSpPr>
          <p:grpSpPr>
            <a:xfrm>
              <a:off x="190500" y="1535668"/>
              <a:ext cx="3543300" cy="4651937"/>
              <a:chOff x="190500" y="1535668"/>
              <a:chExt cx="3543300" cy="465193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278905" y="4092105"/>
                <a:ext cx="1371600" cy="20955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2095500">
                    <a:moveTo>
                      <a:pt x="2609" y="0"/>
                    </a:moveTo>
                    <a:lnTo>
                      <a:pt x="1368991" y="0"/>
                    </a:lnTo>
                    <a:cubicBezTo>
                      <a:pt x="1371439" y="25266"/>
                      <a:pt x="1371600" y="50678"/>
                      <a:pt x="1371600" y="76200"/>
                    </a:cubicBezTo>
                    <a:cubicBezTo>
                      <a:pt x="1371600" y="1191429"/>
                      <a:pt x="1064557" y="2095500"/>
                      <a:pt x="685800" y="2095500"/>
                    </a:cubicBezTo>
                    <a:cubicBezTo>
                      <a:pt x="307043" y="2095500"/>
                      <a:pt x="0" y="1191429"/>
                      <a:pt x="0" y="76200"/>
                    </a:cubicBezTo>
                    <a:close/>
                  </a:path>
                </a:pathLst>
              </a:cu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No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78905" y="2050151"/>
                <a:ext cx="1371600" cy="2019300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2019300">
                    <a:moveTo>
                      <a:pt x="685800" y="0"/>
                    </a:moveTo>
                    <a:cubicBezTo>
                      <a:pt x="1064557" y="0"/>
                      <a:pt x="1371600" y="904071"/>
                      <a:pt x="1371600" y="2019300"/>
                    </a:cubicBezTo>
                    <a:lnTo>
                      <a:pt x="0" y="2019300"/>
                    </a:lnTo>
                    <a:cubicBezTo>
                      <a:pt x="0" y="904071"/>
                      <a:pt x="307043" y="0"/>
                      <a:pt x="685800" y="0"/>
                    </a:cubicBezTo>
                    <a:close/>
                  </a:path>
                </a:pathLst>
              </a:cu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>
                    <a:solidFill>
                      <a:schemeClr val="tx1"/>
                    </a:solidFill>
                  </a:rPr>
                  <a:t>YES</a:t>
                </a:r>
                <a:endParaRPr lang="en-US" sz="3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90500" y="1535668"/>
                <a:ext cx="3543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Randomized algorithm</a:t>
                </a:r>
                <a:endParaRPr lang="en-US" sz="2400" b="1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650505" y="2535456"/>
              <a:ext cx="3135164" cy="3101971"/>
              <a:chOff x="2057400" y="2511813"/>
              <a:chExt cx="3135164" cy="310197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2677964" y="2511813"/>
                    <a:ext cx="2514600" cy="995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Accept with probability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7964" y="2511813"/>
                    <a:ext cx="2514600" cy="995144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3883" t="-4908" b="-5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631989" y="4618640"/>
                    <a:ext cx="2514600" cy="9951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Reject with probability </a:t>
                    </a:r>
                    <a14:m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≥</m:t>
                        </m:r>
                        <m:f>
                          <m:f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4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oMath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31989" y="4618640"/>
                    <a:ext cx="2514600" cy="995144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3632" t="-4908" b="-55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057400" y="2511813"/>
                    <a:ext cx="8491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latin typeface="Cambria Math"/>
                            </a:rPr>
                            <m:t>⇒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7400" y="2511813"/>
                    <a:ext cx="849164" cy="707886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090279" y="4618640"/>
                    <a:ext cx="849164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000" b="1" i="1" dirty="0" smtClean="0">
                              <a:latin typeface="Cambria Math"/>
                            </a:rPr>
                            <m:t>⇒  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90279" y="4618640"/>
                    <a:ext cx="849164" cy="707886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49" name="Group 48"/>
          <p:cNvGrpSpPr/>
          <p:nvPr/>
        </p:nvGrpSpPr>
        <p:grpSpPr>
          <a:xfrm>
            <a:off x="4752975" y="1541495"/>
            <a:ext cx="4538791" cy="4646110"/>
            <a:chOff x="4752975" y="1541495"/>
            <a:chExt cx="4538791" cy="46461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156602" y="3844420"/>
                  <a:ext cx="778991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latin typeface="Cambria Math"/>
                          </a:rPr>
                          <m:t>⇒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6602" y="3844420"/>
                  <a:ext cx="778991" cy="70788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7"/>
            <p:cNvGrpSpPr/>
            <p:nvPr/>
          </p:nvGrpSpPr>
          <p:grpSpPr>
            <a:xfrm>
              <a:off x="4752975" y="1541495"/>
              <a:ext cx="4538791" cy="4646110"/>
              <a:chOff x="4752975" y="1541495"/>
              <a:chExt cx="4538791" cy="4646110"/>
            </a:xfrm>
          </p:grpSpPr>
          <p:sp>
            <p:nvSpPr>
              <p:cNvPr id="17" name="Oval 14"/>
              <p:cNvSpPr/>
              <p:nvPr/>
            </p:nvSpPr>
            <p:spPr>
              <a:xfrm>
                <a:off x="4818620" y="4092105"/>
                <a:ext cx="1371600" cy="396446"/>
              </a:xfrm>
              <a:custGeom>
                <a:avLst/>
                <a:gdLst/>
                <a:ahLst/>
                <a:cxnLst/>
                <a:rect l="l" t="t" r="r" b="b"/>
                <a:pathLst>
                  <a:path w="1371600" h="396446">
                    <a:moveTo>
                      <a:pt x="2609" y="0"/>
                    </a:moveTo>
                    <a:lnTo>
                      <a:pt x="1368991" y="0"/>
                    </a:lnTo>
                    <a:cubicBezTo>
                      <a:pt x="1371439" y="25266"/>
                      <a:pt x="1371600" y="50678"/>
                      <a:pt x="1371600" y="76200"/>
                    </a:cubicBezTo>
                    <a:lnTo>
                      <a:pt x="1360636" y="396446"/>
                    </a:lnTo>
                    <a:lnTo>
                      <a:pt x="10964" y="396446"/>
                    </a:lnTo>
                    <a:cubicBezTo>
                      <a:pt x="2935" y="292233"/>
                      <a:pt x="0" y="185226"/>
                      <a:pt x="0" y="76200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4752975" y="1541495"/>
                <a:ext cx="4538791" cy="4646110"/>
                <a:chOff x="4752975" y="1541495"/>
                <a:chExt cx="4538791" cy="4646110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4752975" y="1541495"/>
                  <a:ext cx="2228850" cy="4646110"/>
                  <a:chOff x="4752975" y="1541495"/>
                  <a:chExt cx="2228850" cy="4646110"/>
                </a:xfrm>
              </p:grpSpPr>
              <p:sp>
                <p:nvSpPr>
                  <p:cNvPr id="18" name="Rectangle 13"/>
                  <p:cNvSpPr/>
                  <p:nvPr/>
                </p:nvSpPr>
                <p:spPr>
                  <a:xfrm>
                    <a:off x="4818620" y="2050151"/>
                    <a:ext cx="1371600" cy="2019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1600" h="2019300">
                        <a:moveTo>
                          <a:pt x="685800" y="0"/>
                        </a:moveTo>
                        <a:cubicBezTo>
                          <a:pt x="1064557" y="0"/>
                          <a:pt x="1371600" y="904071"/>
                          <a:pt x="1371600" y="2019300"/>
                        </a:cubicBezTo>
                        <a:lnTo>
                          <a:pt x="0" y="2019300"/>
                        </a:lnTo>
                        <a:cubicBezTo>
                          <a:pt x="0" y="904071"/>
                          <a:pt x="307043" y="0"/>
                          <a:pt x="685800" y="0"/>
                        </a:cubicBezTo>
                        <a:close/>
                      </a:path>
                    </a:pathLst>
                  </a:custGeom>
                  <a:solidFill>
                    <a:srgbClr val="92D05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YES</a:t>
                    </a:r>
                    <a:endParaRPr lang="en-US" sz="32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3" name="Oval 14"/>
                  <p:cNvSpPr/>
                  <p:nvPr/>
                </p:nvSpPr>
                <p:spPr>
                  <a:xfrm>
                    <a:off x="4829584" y="4488551"/>
                    <a:ext cx="1349672" cy="16990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9672" h="1699054">
                        <a:moveTo>
                          <a:pt x="0" y="0"/>
                        </a:moveTo>
                        <a:lnTo>
                          <a:pt x="1349672" y="0"/>
                        </a:lnTo>
                        <a:cubicBezTo>
                          <a:pt x="1299917" y="963108"/>
                          <a:pt x="1016565" y="1699054"/>
                          <a:pt x="674836" y="1699054"/>
                        </a:cubicBezTo>
                        <a:cubicBezTo>
                          <a:pt x="333107" y="1699054"/>
                          <a:pt x="49755" y="963108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FF00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b="1" dirty="0" smtClean="0">
                        <a:solidFill>
                          <a:schemeClr val="tx1"/>
                        </a:solidFill>
                      </a:rPr>
                      <a:t>No</a:t>
                    </a:r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752975" y="1541495"/>
                    <a:ext cx="222885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/>
                      <a:t>Property tester</a:t>
                    </a:r>
                    <a:endParaRPr lang="en-US" sz="2400" b="1" dirty="0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0" name="TextBox 39"/>
                      <p:cNvSpPr txBox="1"/>
                      <p:nvPr/>
                    </p:nvSpPr>
                    <p:spPr>
                      <a:xfrm>
                        <a:off x="4818620" y="3967530"/>
                        <a:ext cx="1404551" cy="584775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US" sz="32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𝝐</m:t>
                            </m:r>
                          </m:oMath>
                        </a14:m>
                        <a:r>
                          <a:rPr lang="en-US" sz="3200" dirty="0" smtClean="0"/>
                          <a:t>-</a:t>
                        </a:r>
                        <a:r>
                          <a:rPr lang="en-US" sz="3200" b="1" dirty="0" smtClean="0"/>
                          <a:t>close</a:t>
                        </a:r>
                        <a:endParaRPr lang="en-US" b="1" dirty="0"/>
                      </a:p>
                    </p:txBody>
                  </p:sp>
                </mc:Choice>
                <mc:Fallback xmlns="">
                  <p:sp>
                    <p:nvSpPr>
                      <p:cNvPr id="40" name="TextBox 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18620" y="3967530"/>
                        <a:ext cx="1404551" cy="584775"/>
                      </a:xfrm>
                      <a:prstGeom prst="rect">
                        <a:avLst/>
                      </a:prstGeom>
                      <a:blipFill rotWithShape="1">
                        <a:blip r:embed="rId7"/>
                        <a:stretch>
                          <a:fillRect t="-12500" r="-8658" b="-34375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45" name="Group 44"/>
                <p:cNvGrpSpPr/>
                <p:nvPr/>
              </p:nvGrpSpPr>
              <p:grpSpPr>
                <a:xfrm>
                  <a:off x="6156602" y="2438400"/>
                  <a:ext cx="3135164" cy="3101971"/>
                  <a:chOff x="6156602" y="2438400"/>
                  <a:chExt cx="3135164" cy="3101971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6156602" y="2438400"/>
                    <a:ext cx="3135164" cy="3101971"/>
                    <a:chOff x="2057400" y="2511813"/>
                    <a:chExt cx="3135164" cy="3101971"/>
                  </a:xfrm>
                </p:grpSpPr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6" name="TextBox 35"/>
                        <p:cNvSpPr txBox="1"/>
                        <p:nvPr/>
                      </p:nvSpPr>
                      <p:spPr>
                        <a:xfrm>
                          <a:off x="2677964" y="2511813"/>
                          <a:ext cx="2514600" cy="9951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b="1" dirty="0" smtClean="0"/>
                            <a:t>Accept with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6" name="TextBox 35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77964" y="2511813"/>
                          <a:ext cx="2514600" cy="995144"/>
                        </a:xfrm>
                        <a:prstGeom prst="rect">
                          <a:avLst/>
                        </a:prstGeom>
                        <a:blipFill rotWithShape="1">
                          <a:blip r:embed="rId8"/>
                          <a:stretch>
                            <a:fillRect l="-3883" t="-4908" b="-55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7" name="TextBox 36"/>
                        <p:cNvSpPr txBox="1"/>
                        <p:nvPr/>
                      </p:nvSpPr>
                      <p:spPr>
                        <a:xfrm>
                          <a:off x="2631989" y="4618640"/>
                          <a:ext cx="2514600" cy="995144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n-US" sz="2400" b="1" dirty="0" smtClean="0"/>
                            <a:t>Reject with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/>
                                </a:rPr>
                                <m:t>≥</m:t>
                              </m:r>
                              <m:f>
                                <m:fPr>
                                  <m:ctrlPr>
                                    <a:rPr lang="en-US" sz="2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endParaRPr lang="en-US" sz="2400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7" name="TextBox 36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631989" y="4618640"/>
                          <a:ext cx="2514600" cy="995144"/>
                        </a:xfrm>
                        <a:prstGeom prst="rect">
                          <a:avLst/>
                        </a:prstGeom>
                        <a:blipFill rotWithShape="1">
                          <a:blip r:embed="rId9"/>
                          <a:stretch>
                            <a:fillRect l="-3632" t="-4908" b="-5521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8" name="TextBox 37"/>
                        <p:cNvSpPr txBox="1"/>
                        <p:nvPr/>
                      </p:nvSpPr>
                      <p:spPr>
                        <a:xfrm>
                          <a:off x="2057400" y="2511813"/>
                          <a:ext cx="849164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dirty="0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8" name="TextBox 37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57400" y="2511813"/>
                          <a:ext cx="849164" cy="707886"/>
                        </a:xfrm>
                        <a:prstGeom prst="rect">
                          <a:avLst/>
                        </a:prstGeom>
                        <a:blipFill rotWithShape="1">
                          <a:blip r:embed="rId10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9" name="TextBox 38"/>
                        <p:cNvSpPr txBox="1"/>
                        <p:nvPr/>
                      </p:nvSpPr>
                      <p:spPr>
                        <a:xfrm>
                          <a:off x="2057400" y="4618640"/>
                          <a:ext cx="849164" cy="707886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1" i="1" dirty="0" smtClean="0">
                                    <a:latin typeface="Cambria Math"/>
                                  </a:rPr>
                                  <m:t>⇒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p:txBody>
                    </p:sp>
                  </mc:Choice>
                  <mc:Fallback xmlns="">
                    <p:sp>
                      <p:nvSpPr>
                        <p:cNvPr id="39" name="TextBox 38"/>
                        <p:cNvSpPr txBox="1"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057400" y="4618640"/>
                          <a:ext cx="849164" cy="707886"/>
                        </a:xfrm>
                        <a:prstGeom prst="rect">
                          <a:avLst/>
                        </a:prstGeom>
                        <a:blipFill rotWithShape="1">
                          <a:blip r:embed="rId11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n-US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731191" y="3967530"/>
                    <a:ext cx="1604834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b="1" dirty="0" smtClean="0">
                        <a:solidFill>
                          <a:srgbClr val="0070C0"/>
                        </a:solidFill>
                      </a:rPr>
                      <a:t>Don’t care</a:t>
                    </a:r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p:grpSp>
          </p:grp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665720" y="6187605"/>
                <a:ext cx="7944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</m:oMath>
                </a14:m>
                <a:r>
                  <a:rPr lang="en-US" sz="2800" dirty="0" smtClean="0"/>
                  <a:t>-</a:t>
                </a:r>
                <a:r>
                  <a:rPr lang="en-US" sz="2800" b="1" dirty="0" smtClean="0"/>
                  <a:t>close</a:t>
                </a:r>
                <a:r>
                  <a:rPr lang="en-US" sz="2800" b="1" dirty="0" smtClean="0"/>
                  <a:t> </a:t>
                </a:r>
                <a:r>
                  <a:rPr lang="en-US" sz="2800" b="1" dirty="0" smtClean="0"/>
                  <a:t>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𝝐</m:t>
                    </m:r>
                    <m:r>
                      <a:rPr lang="en-US" sz="2800" b="1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smtClean="0"/>
                  <a:t>fraction </a:t>
                </a:r>
                <a:r>
                  <a:rPr lang="en-US" sz="2800" smtClean="0"/>
                  <a:t>can be</a:t>
                </a:r>
                <a:r>
                  <a:rPr lang="en-US" sz="2800" smtClean="0"/>
                  <a:t> </a:t>
                </a:r>
                <a:r>
                  <a:rPr lang="en-US" sz="2800" dirty="0" smtClean="0"/>
                  <a:t>changed to become </a:t>
                </a:r>
                <a:r>
                  <a:rPr lang="en-US" sz="2800" b="1" dirty="0" smtClean="0"/>
                  <a:t>YES</a:t>
                </a:r>
                <a:endParaRPr lang="en-US" sz="2800" b="1" dirty="0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20" y="6187605"/>
                <a:ext cx="7944880" cy="523220"/>
              </a:xfrm>
              <a:prstGeom prst="rect">
                <a:avLst/>
              </a:prstGeom>
              <a:blipFill rotWithShape="1">
                <a:blip r:embed="rId12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55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Open Problems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Adaptive bounds and round vs. query complexity tradeoffs for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[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𝒎</m:t>
                        </m:r>
                        <m:r>
                          <a:rPr lang="en-US" b="1" i="1" dirty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Only known: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𝑸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1" i="1">
                                <a:latin typeface="Cambria Math"/>
                              </a:rPr>
                              <m:t>𝒎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𝒎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[Fischer’04;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Chakrabarty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Seshadhri’13]</a:t>
                </a:r>
              </a:p>
              <a:p>
                <a:r>
                  <a:rPr lang="en-US" dirty="0" smtClean="0"/>
                  <a:t>Inspired by connections of CC and </a:t>
                </a:r>
                <a:r>
                  <a:rPr lang="en-US" dirty="0"/>
                  <a:t>I</a:t>
                </a:r>
                <a:r>
                  <a:rPr lang="en-US" dirty="0" smtClean="0"/>
                  <a:t>nformation Complexity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Direct information-theoretic proofs?</a:t>
                </a:r>
              </a:p>
              <a:p>
                <a:pPr lvl="1"/>
                <a:r>
                  <a:rPr lang="en-US" dirty="0" smtClean="0"/>
                  <a:t>Round vs. query complexity tradeoffs in property testing?</a:t>
                </a:r>
              </a:p>
              <a:p>
                <a:r>
                  <a:rPr lang="en-US" dirty="0" smtClean="0"/>
                  <a:t>Testing functions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[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𝟎</m:t>
                        </m:r>
                        <m:r>
                          <a:rPr lang="en-US" b="1" i="1" dirty="0" smtClean="0">
                            <a:latin typeface="Cambria Math"/>
                          </a:rPr>
                          <m:t>,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  <m:r>
                          <a:rPr lang="en-US" b="1" i="1" dirty="0" smtClean="0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→</m:t>
                    </m:r>
                    <m:r>
                      <a:rPr lang="en-US" i="1" dirty="0">
                        <a:latin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 smtClean="0"/>
                  <a:t>-testing model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[Berman,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Raskhodnikova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Y. ‘14]</a:t>
                </a:r>
              </a:p>
              <a:p>
                <a:pPr lvl="1"/>
                <a:r>
                  <a:rPr lang="en-US" dirty="0" smtClean="0"/>
                  <a:t>Testing convexity: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𝑙𝑜𝑔</m:t>
                            </m:r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vs.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𝒏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953000"/>
              </a:xfrm>
              <a:blipFill rotWithShape="1">
                <a:blip r:embed="rId2"/>
                <a:stretch>
                  <a:fillRect l="-1441" t="-3202" b="-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429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Ultra-fast Approximate Decision Making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800252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991600" cy="40385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0" dirty="0" smtClean="0"/>
                  <a:t>Property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= set of </a:t>
                </a:r>
                <a:r>
                  <a:rPr lang="en-US" b="1" dirty="0" smtClean="0"/>
                  <a:t>YES </a:t>
                </a:r>
                <a:r>
                  <a:rPr lang="en-US" dirty="0" smtClean="0"/>
                  <a:t>instances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Query </a:t>
                </a:r>
                <a:r>
                  <a:rPr lang="en-US" dirty="0"/>
                  <a:t>complexity of testing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:</m:t>
                    </m:r>
                  </m:oMath>
                </a14:m>
                <a:endParaRPr lang="en-US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Adaptive queries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𝑛𝑎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Non-adaptive (all queries at once)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p>
                    </m:sSubSup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= Queries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rounds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𝑛𝑎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𝑷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𝝐</m:t>
                        </m:r>
                      </m:sub>
                      <m:sup>
                        <m:r>
                          <a:rPr lang="en-US" b="0" i="0" smtClean="0">
                            <a:latin typeface="Cambria Math"/>
                          </a:rPr>
                          <m:t>1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𝑷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991600" cy="4038599"/>
              </a:xfrm>
              <a:blipFill rotWithShape="1">
                <a:blip r:embed="rId2"/>
                <a:stretch>
                  <a:fillRect l="-1695" t="-1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Testing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rgbClr val="7030A0"/>
                </a:solidFill>
              </a:rPr>
              <a:t>[</a:t>
            </a:r>
            <a:r>
              <a:rPr lang="en-US" sz="2700" dirty="0" err="1" smtClean="0">
                <a:solidFill>
                  <a:srgbClr val="7030A0"/>
                </a:solidFill>
              </a:rPr>
              <a:t>Goldreich</a:t>
            </a:r>
            <a:r>
              <a:rPr lang="en-US" sz="2700" dirty="0" smtClean="0">
                <a:solidFill>
                  <a:srgbClr val="7030A0"/>
                </a:solidFill>
              </a:rPr>
              <a:t>, </a:t>
            </a:r>
            <a:r>
              <a:rPr lang="en-US" sz="2700" dirty="0" err="1" smtClean="0">
                <a:solidFill>
                  <a:srgbClr val="7030A0"/>
                </a:solidFill>
              </a:rPr>
              <a:t>Goldwasser</a:t>
            </a:r>
            <a:r>
              <a:rPr lang="en-US" sz="2700" dirty="0" smtClean="0">
                <a:solidFill>
                  <a:srgbClr val="7030A0"/>
                </a:solidFill>
              </a:rPr>
              <a:t>, Ron, </a:t>
            </a:r>
            <a:r>
              <a:rPr lang="en-US" sz="2700" dirty="0" err="1" smtClean="0">
                <a:solidFill>
                  <a:srgbClr val="7030A0"/>
                </a:solidFill>
              </a:rPr>
              <a:t>Rubinfeld</a:t>
            </a:r>
            <a:r>
              <a:rPr lang="en-US" sz="2700" dirty="0" smtClean="0">
                <a:solidFill>
                  <a:srgbClr val="7030A0"/>
                </a:solidFill>
              </a:rPr>
              <a:t>, Sudan]</a:t>
            </a:r>
            <a:endParaRPr lang="en-US" sz="27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0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Communication Complexity </a:t>
            </a:r>
            <a:r>
              <a:rPr lang="en-US" dirty="0" smtClean="0">
                <a:solidFill>
                  <a:srgbClr val="7030A0"/>
                </a:solidFill>
              </a:rPr>
              <a:t>[Yao’79]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811128" y="3098924"/>
            <a:ext cx="7286742" cy="1984086"/>
            <a:chOff x="811128" y="3098924"/>
            <a:chExt cx="7286742" cy="1984086"/>
          </a:xfrm>
        </p:grpSpPr>
        <p:grpSp>
          <p:nvGrpSpPr>
            <p:cNvPr id="8" name="Group 7"/>
            <p:cNvGrpSpPr/>
            <p:nvPr/>
          </p:nvGrpSpPr>
          <p:grpSpPr>
            <a:xfrm>
              <a:off x="811128" y="3098924"/>
              <a:ext cx="1627272" cy="1984086"/>
              <a:chOff x="762000" y="2438400"/>
              <a:chExt cx="1627272" cy="1984086"/>
            </a:xfrm>
          </p:grpSpPr>
          <p:sp>
            <p:nvSpPr>
              <p:cNvPr id="4" name="Isosceles Triangle 3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762000" y="3837711"/>
                    <a:ext cx="1627272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</m:oMath>
                    </a14:m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837711"/>
                    <a:ext cx="1627272" cy="584775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9363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6494585" y="3098924"/>
              <a:ext cx="1603285" cy="1952909"/>
              <a:chOff x="6477000" y="2438400"/>
              <a:chExt cx="1603285" cy="1952909"/>
            </a:xfrm>
          </p:grpSpPr>
          <p:sp>
            <p:nvSpPr>
              <p:cNvPr id="5" name="Isosceles Triangle 4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741772" y="3806534"/>
                    <a:ext cx="1338513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Bob: </a:t>
                    </a:r>
                    <a14:m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</m:oMath>
                    </a14:m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41772" y="3806534"/>
                    <a:ext cx="1338513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1872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347050" y="3329756"/>
                <a:ext cx="2068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3200" i="1" dirty="0" smtClean="0">
                          <a:latin typeface="Cambria Math"/>
                        </a:rPr>
                        <m:t>(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3200" i="1" dirty="0" err="1" smtClean="0">
                          <a:latin typeface="Cambria Math"/>
                        </a:rPr>
                        <m:t>,</m:t>
                      </m:r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3200" i="1" dirty="0" smtClean="0">
                          <a:latin typeface="Cambria Math"/>
                        </a:rPr>
                        <m:t>)=?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050" y="3329756"/>
                <a:ext cx="20689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2057400" y="1295400"/>
            <a:ext cx="4437072" cy="1570949"/>
            <a:chOff x="2057400" y="1295400"/>
            <a:chExt cx="4437072" cy="1570949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2057400" y="1951151"/>
              <a:ext cx="1066800" cy="91519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5334000" y="1951151"/>
              <a:ext cx="990600" cy="7731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760672" y="129540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Shared randomness</a:t>
              </a:r>
              <a:endParaRPr lang="en-US" sz="2800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590800" y="2408750"/>
            <a:ext cx="3581400" cy="609201"/>
            <a:chOff x="2590800" y="2944488"/>
            <a:chExt cx="3581400" cy="609201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2590800" y="3553689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9" y="2944488"/>
                  <a:ext cx="990600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2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/>
          <p:cNvGrpSpPr/>
          <p:nvPr/>
        </p:nvGrpSpPr>
        <p:grpSpPr>
          <a:xfrm>
            <a:off x="2579078" y="3098924"/>
            <a:ext cx="3593122" cy="528627"/>
            <a:chOff x="2579078" y="3634662"/>
            <a:chExt cx="3593122" cy="528627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579078" y="4163289"/>
              <a:ext cx="359312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3768967" y="3634662"/>
                  <a:ext cx="197827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8967" y="3634662"/>
                  <a:ext cx="1978271" cy="52322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/>
          <p:cNvGrpSpPr/>
          <p:nvPr/>
        </p:nvGrpSpPr>
        <p:grpSpPr>
          <a:xfrm>
            <a:off x="2590800" y="3660724"/>
            <a:ext cx="3581400" cy="527938"/>
            <a:chOff x="2590800" y="4196462"/>
            <a:chExt cx="3581400" cy="527938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2590800" y="4724400"/>
              <a:ext cx="3581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3774831" y="4196462"/>
                  <a:ext cx="990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r>
                    <a:rPr lang="en-US" sz="2800" dirty="0" smtClean="0"/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4831" y="4196462"/>
                  <a:ext cx="990600" cy="52322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601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TextBox 32"/>
          <p:cNvSpPr txBox="1"/>
          <p:nvPr/>
        </p:nvSpPr>
        <p:spPr>
          <a:xfrm>
            <a:off x="4082019" y="3894127"/>
            <a:ext cx="587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…</a:t>
            </a:r>
            <a:endParaRPr lang="en-US" sz="4800" b="1" dirty="0"/>
          </a:p>
        </p:txBody>
      </p:sp>
      <p:grpSp>
        <p:nvGrpSpPr>
          <p:cNvPr id="49" name="Group 48"/>
          <p:cNvGrpSpPr/>
          <p:nvPr/>
        </p:nvGrpSpPr>
        <p:grpSpPr>
          <a:xfrm>
            <a:off x="2432539" y="4736254"/>
            <a:ext cx="3886200" cy="631157"/>
            <a:chOff x="2438400" y="4702872"/>
            <a:chExt cx="3886200" cy="631157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2438400" y="4702872"/>
              <a:ext cx="990600" cy="2477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5181600" y="4702872"/>
              <a:ext cx="1143000" cy="2430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664547" y="4749254"/>
                  <a:ext cx="1475597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3200" i="1" dirty="0" smtClean="0">
                            <a:latin typeface="Cambria Math"/>
                          </a:rPr>
                          <m:t>(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3200" i="1" dirty="0" err="1" smtClean="0">
                            <a:latin typeface="Cambria Math"/>
                          </a:rPr>
                          <m:t>,</m:t>
                        </m:r>
                        <m:r>
                          <a:rPr lang="en-US" sz="32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3200" i="1" dirty="0" smtClean="0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547" y="4749254"/>
                  <a:ext cx="1475597" cy="58477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9631" y="5486400"/>
                <a:ext cx="8991599" cy="109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en-US" sz="32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</m:oMath>
                </a14:m>
                <a:r>
                  <a:rPr lang="en-US" sz="3200" dirty="0" smtClean="0"/>
                  <a:t> = min. communication (error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</a:rPr>
                      <m:t>1/3</m:t>
                    </m:r>
                  </m:oMath>
                </a14:m>
                <a:r>
                  <a:rPr lang="en-US" sz="3200" dirty="0" smtClean="0"/>
                  <a:t>) 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3200" b="1" i="1" smtClean="0">
                            <a:latin typeface="Cambria Math"/>
                          </a:rPr>
                          <m:t>𝒌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3200" dirty="0" smtClean="0"/>
                  <a:t> min.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3200" dirty="0" smtClean="0"/>
                  <a:t>-round communication </a:t>
                </a:r>
                <a:r>
                  <a:rPr lang="en-US" sz="3200" dirty="0"/>
                  <a:t>(error </a:t>
                </a:r>
                <a14:m>
                  <m:oMath xmlns:m="http://schemas.openxmlformats.org/officeDocument/2006/math">
                    <m:r>
                      <a:rPr lang="en-US" sz="3200" i="1" dirty="0">
                        <a:latin typeface="Cambria Math"/>
                      </a:rPr>
                      <m:t>1/3</m:t>
                    </m:r>
                  </m:oMath>
                </a14:m>
                <a:r>
                  <a:rPr lang="en-US" sz="3200" dirty="0"/>
                  <a:t>) 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31" y="5486400"/>
                <a:ext cx="8991599" cy="1095877"/>
              </a:xfrm>
              <a:prstGeom prst="rect">
                <a:avLst/>
              </a:prstGeom>
              <a:blipFill rotWithShape="1">
                <a:blip r:embed="rId9"/>
                <a:stretch>
                  <a:fillRect t="-6667" r="-54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262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353536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>
                    <a:latin typeface="Cambria Math"/>
                  </a:rPr>
                  <a:t>-linear function</a:t>
                </a:r>
                <a:r>
                  <a:rPr lang="en-US" dirty="0">
                    <a:latin typeface="Cambria Math"/>
                  </a:rPr>
                  <a:t>:</a:t>
                </a:r>
                <a:r>
                  <a:rPr lang="en-US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→{0,1}</m:t>
                    </m:r>
                  </m:oMath>
                </a14:m>
                <a:r>
                  <a:rPr lang="en-US" dirty="0" smtClean="0">
                    <a:latin typeface="Cambria Math"/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b="0" dirty="0">
                    <a:latin typeface="Cambria Math"/>
                  </a:rPr>
                  <a:t>	</a:t>
                </a:r>
                <a:r>
                  <a:rPr lang="en-US" b="0" dirty="0" smtClean="0">
                    <a:latin typeface="Cambria Math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⊕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/>
                      </a:rPr>
                      <m:t>⊕…⊕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𝒌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i="1" dirty="0" smtClean="0">
                    <a:latin typeface="Cambria Math"/>
                  </a:rPr>
                  <a:t>  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latin typeface="Cambria Math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b="1" i="1" dirty="0" smtClean="0">
                        <a:latin typeface="Cambria Math"/>
                      </a:rPr>
                      <m:t>𝑺</m:t>
                    </m:r>
                    <m:r>
                      <a:rPr lang="en-US" i="1" dirty="0" smtClean="0">
                        <a:latin typeface="Cambria Math"/>
                      </a:rPr>
                      <m:t>|=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𝒌</m:t>
                    </m:r>
                    <m:r>
                      <a:rPr lang="en-US" i="1" dirty="0" smtClean="0">
                        <a:latin typeface="Cambria Math"/>
                      </a:rPr>
                      <m:t>/2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/>
                  <a:t>D</a:t>
                </a:r>
                <a:r>
                  <a:rPr lang="en-US" dirty="0" err="1" smtClean="0"/>
                  <a:t>isjointness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b="0" i="1" dirty="0" smtClean="0">
                        <a:latin typeface="Cambria Math"/>
                      </a:rPr>
                      <m:t>⊆[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i="1" dirty="0" smtClean="0"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i="1" dirty="0" smtClean="0">
                        <a:latin typeface="Cambria Math"/>
                      </a:rPr>
                      <m:t>)=1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iff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b="0" i="1" smtClean="0">
                            <a:latin typeface="Cambria Math"/>
                          </a:rPr>
                          <m:t>∩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. </a:t>
                </a:r>
                <a:endParaRPr lang="en-US" b="0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3535363"/>
              </a:xfrm>
              <a:blipFill rotWithShape="1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588476" y="4724400"/>
            <a:ext cx="6705601" cy="2407537"/>
            <a:chOff x="811127" y="3098924"/>
            <a:chExt cx="9764145" cy="3505657"/>
          </a:xfrm>
        </p:grpSpPr>
        <p:grpSp>
          <p:nvGrpSpPr>
            <p:cNvPr id="5" name="Group 4"/>
            <p:cNvGrpSpPr/>
            <p:nvPr/>
          </p:nvGrpSpPr>
          <p:grpSpPr>
            <a:xfrm>
              <a:off x="811127" y="3098924"/>
              <a:ext cx="4233404" cy="2788602"/>
              <a:chOff x="761999" y="2438400"/>
              <a:chExt cx="4233404" cy="2788602"/>
            </a:xfrm>
          </p:grpSpPr>
          <p:sp>
            <p:nvSpPr>
              <p:cNvPr id="9" name="Isosceles Triangle 8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761999" y="3837710"/>
                    <a:ext cx="4233404" cy="138929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Alice: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𝒏</m:t>
                            </m:r>
                          </m:e>
                        </m:d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</m:d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sz="2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oMath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1999" y="3837710"/>
                    <a:ext cx="4233404" cy="138929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l="-5462" t="-8333" b="-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6494584" y="3098924"/>
              <a:ext cx="4080688" cy="3505657"/>
              <a:chOff x="6476999" y="2438400"/>
              <a:chExt cx="4080688" cy="3505657"/>
            </a:xfrm>
          </p:grpSpPr>
          <p:sp>
            <p:nvSpPr>
              <p:cNvPr id="7" name="Isosceles Triangle 6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476999" y="3837710"/>
                    <a:ext cx="4080688" cy="210634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 smtClean="0"/>
                      <a:t>Bob:</a:t>
                    </a:r>
                    <a:endParaRPr lang="en-US" sz="2400" dirty="0">
                      <a:solidFill>
                        <a:srgbClr val="0070C0"/>
                      </a:solidFill>
                      <a:latin typeface="Cambria Math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𝐓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  <a:p>
                    <a:endParaRPr lang="en-US" sz="32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76999" y="3837710"/>
                    <a:ext cx="4080688" cy="2106347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5652" t="-506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3124200" y="4938380"/>
                <a:ext cx="21834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: |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∩</m:t>
                    </m:r>
                    <m:r>
                      <a:rPr lang="en-US" sz="2400" b="1" i="1" dirty="0">
                        <a:solidFill>
                          <a:srgbClr val="0070C0"/>
                        </a:solidFill>
                        <a:latin typeface="Cambria Math"/>
                      </a:rPr>
                      <m:t>𝑻</m:t>
                    </m:r>
                    <m:r>
                      <a:rPr lang="en-US" sz="2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|</m:t>
                    </m:r>
                    <m:r>
                      <a:rPr lang="en-US" sz="2400" i="1" dirty="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0?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938380"/>
                <a:ext cx="218342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514" t="-10526" r="-16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228600" y="152400"/>
                <a:ext cx="86868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/2-disjointness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/>
                      </a:rPr>
                      <m:t>⇒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/>
                  <a:t>-linearity 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27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700" dirty="0" err="1" smtClean="0">
                    <a:solidFill>
                      <a:srgbClr val="7030A0"/>
                    </a:solidFill>
                  </a:rPr>
                  <a:t>Blais</a:t>
                </a:r>
                <a:r>
                  <a:rPr lang="en-US" sz="2700" dirty="0" smtClean="0">
                    <a:solidFill>
                      <a:srgbClr val="7030A0"/>
                    </a:solidFill>
                  </a:rPr>
                  <a:t>, Brody,Matulef’11</a:t>
                </a:r>
                <a:r>
                  <a:rPr lang="en-US" sz="2700" dirty="0">
                    <a:solidFill>
                      <a:srgbClr val="7030A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1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2400"/>
                <a:ext cx="8686800" cy="1143000"/>
              </a:xfrm>
              <a:prstGeom prst="rect">
                <a:avLst/>
              </a:prstGeom>
              <a:blipFill rotWithShape="1">
                <a:blip r:embed="rId7"/>
                <a:stretch>
                  <a:fillRect t="-10638" b="-13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6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/2-disjointness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tx1"/>
                        </a:solidFill>
                        <a:latin typeface="Cambria Math"/>
                      </a:rPr>
                      <m:t>⇒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-linearity 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/>
                </a:r>
                <a:br>
                  <a:rPr lang="en-US" dirty="0" smtClean="0">
                    <a:solidFill>
                      <a:schemeClr val="tx1"/>
                    </a:solidFill>
                  </a:rPr>
                </a:br>
                <a:r>
                  <a:rPr lang="en-US" sz="2700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sz="2700" dirty="0" err="1" smtClean="0">
                    <a:solidFill>
                      <a:srgbClr val="7030A0"/>
                    </a:solidFill>
                  </a:rPr>
                  <a:t>Blais</a:t>
                </a:r>
                <a:r>
                  <a:rPr lang="en-US" sz="2700" dirty="0" smtClean="0">
                    <a:solidFill>
                      <a:srgbClr val="7030A0"/>
                    </a:solidFill>
                  </a:rPr>
                  <a:t>, Brody,Matulef’11</a:t>
                </a:r>
                <a:r>
                  <a:rPr lang="en-US" sz="2700" dirty="0">
                    <a:solidFill>
                      <a:srgbClr val="7030A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274638"/>
                <a:ext cx="8686800" cy="1143000"/>
              </a:xfrm>
              <a:blipFill rotWithShape="1">
                <a:blip r:embed="rId2"/>
                <a:stretch>
                  <a:fillRect t="-638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79937" y="3581400"/>
                <a:ext cx="83116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𝑆</m:t>
                    </m:r>
                    <m:r>
                      <a:rPr lang="en-US" sz="2800" b="0" i="1" dirty="0" smtClean="0">
                        <a:latin typeface="Cambria Math"/>
                      </a:rPr>
                      <m:t>∩</m:t>
                    </m:r>
                    <m:r>
                      <a:rPr lang="en-US" sz="2800" b="0" i="1" dirty="0" smtClean="0">
                        <a:latin typeface="Cambria Math"/>
                      </a:rPr>
                      <m:t>𝑇</m:t>
                    </m:r>
                    <m:r>
                      <a:rPr lang="en-US" sz="2800" b="0" i="1" dirty="0" smtClean="0">
                        <a:latin typeface="Cambria Math"/>
                      </a:rPr>
                      <m:t>=∅</m:t>
                    </m:r>
                  </m:oMath>
                </a14:m>
                <a:r>
                  <a:rPr lang="en-US" sz="2800" dirty="0" smtClean="0"/>
                  <a:t>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 smtClean="0"/>
                  <a:t>-linear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𝑆</m:t>
                    </m:r>
                    <m:r>
                      <a:rPr lang="en-US" sz="2800" i="1" dirty="0">
                        <a:latin typeface="Cambria Math"/>
                      </a:rPr>
                      <m:t>∩</m:t>
                    </m:r>
                    <m:r>
                      <a:rPr lang="en-US" sz="2800" i="1" dirty="0">
                        <a:latin typeface="Cambria Math"/>
                      </a:rPr>
                      <m:t>𝑇</m:t>
                    </m:r>
                    <m:r>
                      <a:rPr lang="en-US" sz="2800" i="1" dirty="0">
                        <a:latin typeface="Cambria Math"/>
                      </a:rPr>
                      <m:t>≠∅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⇒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/>
                      </a:rPr>
                      <m:t>(&lt;</m:t>
                    </m:r>
                    <m:r>
                      <a:rPr lang="en-US" sz="2800" b="1" i="1" dirty="0">
                        <a:latin typeface="Cambria Math"/>
                      </a:rPr>
                      <m:t>𝒌</m:t>
                    </m:r>
                    <m:r>
                      <a:rPr lang="en-US" sz="28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-linear, ½-far from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/>
                  <a:t>-linear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7" y="3581400"/>
                <a:ext cx="8311661" cy="1384995"/>
              </a:xfrm>
              <a:prstGeom prst="rect">
                <a:avLst/>
              </a:prstGeom>
              <a:blipFill rotWithShape="1">
                <a:blip r:embed="rId3"/>
                <a:stretch>
                  <a:fillRect t="-3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679939" y="1523999"/>
            <a:ext cx="7016261" cy="1434070"/>
            <a:chOff x="-511810" y="3098924"/>
            <a:chExt cx="10216503" cy="2088175"/>
          </a:xfrm>
        </p:grpSpPr>
        <p:grpSp>
          <p:nvGrpSpPr>
            <p:cNvPr id="8" name="Group 7"/>
            <p:cNvGrpSpPr/>
            <p:nvPr/>
          </p:nvGrpSpPr>
          <p:grpSpPr>
            <a:xfrm>
              <a:off x="-511810" y="3098924"/>
              <a:ext cx="4233404" cy="2088175"/>
              <a:chOff x="-560938" y="2438400"/>
              <a:chExt cx="4233404" cy="2088175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762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-560938" y="3854336"/>
                    <a:ext cx="4233404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𝑺</m:t>
                              </m:r>
                            </m:e>
                          </m:d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-560938" y="3854336"/>
                    <a:ext cx="4233404" cy="672239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5624005" y="3098924"/>
              <a:ext cx="4080688" cy="2071104"/>
              <a:chOff x="5606420" y="2438400"/>
              <a:chExt cx="4080688" cy="2071104"/>
            </a:xfrm>
          </p:grpSpPr>
          <p:sp>
            <p:nvSpPr>
              <p:cNvPr id="10" name="Isosceles Triangle 9"/>
              <p:cNvSpPr/>
              <p:nvPr/>
            </p:nvSpPr>
            <p:spPr>
              <a:xfrm rot="10800000">
                <a:off x="6477000" y="2438400"/>
                <a:ext cx="1568116" cy="1295400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606420" y="3837265"/>
                    <a:ext cx="4080688" cy="6722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1" i="0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𝐓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1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𝑻</m:t>
                              </m:r>
                            </m:e>
                          </m:d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en-US" sz="2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a:rPr lang="en-US" sz="2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oMath>
                      </m:oMathPara>
                    </a14:m>
                    <a:endParaRPr lang="en-US" sz="2400" b="1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06420" y="3837265"/>
                    <a:ext cx="4080688" cy="672239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l="-652" b="-18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4399" y="2829580"/>
                <a:ext cx="2672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829580"/>
                <a:ext cx="2672861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762500" y="2829580"/>
                <a:ext cx="2672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⊕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∈</m:t>
                          </m:r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en-US" sz="2800" i="1">
                              <a:latin typeface="Cambria Math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829580"/>
                <a:ext cx="2672861" cy="52322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965488" y="1707202"/>
                <a:ext cx="23099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𝝌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⊕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𝜒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488" y="1707202"/>
                <a:ext cx="2309991" cy="5232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79939" y="4711066"/>
                <a:ext cx="8159261" cy="1598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Test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</m:oMath>
                </a14:m>
                <a:r>
                  <a:rPr lang="en-US" sz="28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/>
                      </a:rPr>
                      <m:t>𝒌</m:t>
                    </m:r>
                  </m:oMath>
                </a14:m>
                <a:r>
                  <a:rPr lang="en-US" sz="2800" dirty="0" smtClean="0"/>
                  <a:t>-linearity using shared randomness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800" dirty="0" smtClean="0"/>
                  <a:t>To </a:t>
                </a:r>
                <a:r>
                  <a:rPr lang="en-US" sz="2800" dirty="0"/>
                  <a:t>evaluate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𝝌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exchange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𝑺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𝝌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(2 bits)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atin typeface="Cambria Math"/>
                              </a:rPr>
                              <m:t>𝒌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Disjointness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≤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2⋅</m:t>
                    </m:r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1" dirty="0"/>
                          <m:t>½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Linearity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39" y="4711066"/>
                <a:ext cx="8159261" cy="1598964"/>
              </a:xfrm>
              <a:prstGeom prst="rect">
                <a:avLst/>
              </a:prstGeom>
              <a:blipFill rotWithShape="1">
                <a:blip r:embed="rId9"/>
                <a:stretch>
                  <a:fillRect l="-1345" t="-3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38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/>
                  <a:t>D</a:t>
                </a:r>
                <a:r>
                  <a:rPr lang="en-US" dirty="0" smtClean="0"/>
                  <a:t>isjointness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9060" y="1260118"/>
                <a:ext cx="8229600" cy="533400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Razborov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Hastad-Wigderson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]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 smtClean="0">
                    <a:solidFill>
                      <a:srgbClr val="7030A0"/>
                    </a:solidFill>
                  </a:rPr>
                  <a:t>[Folklore +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Dasgupta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, Kumar,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Sivakumar’12;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Buhrman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Garcia-Soriano, </a:t>
                </a:r>
                <a:r>
                  <a:rPr lang="en-US" sz="2600" dirty="0" err="1" smtClean="0">
                    <a:solidFill>
                      <a:srgbClr val="7030A0"/>
                    </a:solidFill>
                  </a:rPr>
                  <a:t>Matsliah</a:t>
                </a:r>
                <a:r>
                  <a:rPr lang="en-US" sz="2600" dirty="0" smtClean="0">
                    <a:solidFill>
                      <a:srgbClr val="7030A0"/>
                    </a:solidFill>
                  </a:rPr>
                  <a:t>, De Wolf’12]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latin typeface="Cambria Math"/>
                          </a:rPr>
                          <m:t>𝑹</m:t>
                        </m:r>
                      </m:e>
                      <m:sup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sup>
                    </m:sSup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𝑖𝑙𝑜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log</m:t>
                        </m:r>
                      </m:fName>
                      <m:e>
                        <m:func>
                          <m:funcPr>
                            <m:ctrlPr>
                              <a:rPr lang="en-US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lang="en-US" i="1">
                                    <a:latin typeface="Cambria Math"/>
                                  </a:rPr>
                                  <m:t>…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Saglam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Tardos’13]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endParaRPr lang="en-US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dirty="0"/>
                          <m:t>−</m:t>
                        </m:r>
                        <m:r>
                          <m:rPr>
                            <m:nor/>
                          </m:rPr>
                          <a:rPr lang="en-US" dirty="0"/>
                          <m:t>Disjointness</m:t>
                        </m:r>
                      </m:e>
                    </m:d>
                    <m:r>
                      <a:rPr lang="en-US" b="0" i="0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𝜶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0" dirty="0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/>
                      </a:rPr>
                      <m:t>o</m:t>
                    </m:r>
                    <m:r>
                      <a:rPr lang="en-US" b="0" i="0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𝒌</m:t>
                    </m:r>
                    <m:r>
                      <a:rPr lang="en-US" b="0" i="0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</a:rPr>
                  <a:t>[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Braverman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Garg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</a:t>
                </a:r>
                <a:r>
                  <a:rPr lang="en-US" dirty="0" err="1" smtClean="0">
                    <a:solidFill>
                      <a:srgbClr val="7030A0"/>
                    </a:solidFill>
                  </a:rPr>
                  <a:t>Pankratov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, Weinstein’13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]</a:t>
                </a:r>
                <a:endParaRPr lang="en-US" dirty="0" smtClean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9060" y="1260118"/>
                <a:ext cx="8229600" cy="5334000"/>
              </a:xfrm>
              <a:blipFill rotWithShape="1">
                <a:blip r:embed="rId4"/>
                <a:stretch>
                  <a:fillRect l="-1778" t="-2971" r="-1259" b="-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558508" y="4163084"/>
            <a:ext cx="1569660" cy="565666"/>
            <a:chOff x="1219200" y="4021015"/>
            <a:chExt cx="1569660" cy="565666"/>
          </a:xfrm>
        </p:grpSpPr>
        <p:sp>
          <p:nvSpPr>
            <p:cNvPr id="4" name="TextBox 3"/>
            <p:cNvSpPr txBox="1"/>
            <p:nvPr/>
          </p:nvSpPr>
          <p:spPr>
            <a:xfrm rot="16200000">
              <a:off x="1813530" y="3426685"/>
              <a:ext cx="381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 smtClean="0"/>
                <a:t>{</a:t>
              </a:r>
              <a:endParaRPr lang="en-US" sz="96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46829" y="4217349"/>
                  <a:ext cx="914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</m:oMath>
                  </a14:m>
                  <a:r>
                    <a:rPr lang="en-US" dirty="0" smtClean="0"/>
                    <a:t> times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829" y="4217349"/>
                  <a:ext cx="914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8197" r="-200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003969" y="4802834"/>
                <a:ext cx="5334000" cy="61183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0" dirty="0" smtClean="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/>
                              </a:rPr>
                              <m:t>ilog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sup>
                        </m:sSup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latin typeface="Cambria Math"/>
                      </a:rPr>
                      <m:t>= </m:t>
                    </m:r>
                    <m:sSubSup>
                      <m:sSubSupPr>
                        <m:ctrlPr>
                          <a:rPr lang="en-US" sz="2800" i="1" dirty="0" smtClean="0">
                            <a:latin typeface="Cambria Math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sz="2800" b="1" i="1" dirty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1" i="1" dirty="0">
                                <a:latin typeface="Cambria Math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 dirty="0">
                                <a:latin typeface="Cambria Math"/>
                              </a:rPr>
                              <m:t>𝒓</m:t>
                            </m:r>
                          </m:sup>
                        </m:sSup>
                      </m:e>
                      <m:sub>
                        <m:r>
                          <a:rPr lang="en-US" sz="2800" b="1" i="1" dirty="0">
                            <a:latin typeface="Cambria Math"/>
                          </a:rPr>
                          <m:t>𝟏</m:t>
                        </m:r>
                        <m:r>
                          <a:rPr lang="en-US" sz="2800" b="1" i="1" dirty="0">
                            <a:latin typeface="Cambria Math"/>
                          </a:rPr>
                          <m:t>/</m:t>
                        </m:r>
                        <m:r>
                          <a:rPr lang="en-US" sz="2800" b="1" i="1" dirty="0">
                            <a:latin typeface="Cambria Math"/>
                          </a:rPr>
                          <m:t>𝟐</m:t>
                        </m:r>
                      </m:sub>
                      <m:sup/>
                    </m:sSub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  <m:r>
                          <m:rPr>
                            <m:nor/>
                          </m:rPr>
                          <a:rPr lang="en-US" sz="2800" dirty="0"/>
                          <m:t>−</m:t>
                        </m:r>
                        <m:r>
                          <m:rPr>
                            <m:nor/>
                          </m:rPr>
                          <a:rPr lang="en-US" sz="2800" dirty="0"/>
                          <m:t>Linearity</m:t>
                        </m: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969" y="4802834"/>
                <a:ext cx="5334000" cy="6118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Property testing lower bounds via CC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Monotonicity, Juntas, Low Fourier degree, Small Decision Trees </a:t>
            </a:r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en-US" dirty="0" err="1" smtClean="0">
                <a:solidFill>
                  <a:srgbClr val="7030A0"/>
                </a:solidFill>
              </a:rPr>
              <a:t>Blais</a:t>
            </a:r>
            <a:r>
              <a:rPr lang="en-US" dirty="0" smtClean="0">
                <a:solidFill>
                  <a:srgbClr val="7030A0"/>
                </a:solidFill>
              </a:rPr>
              <a:t>, Brody, </a:t>
            </a:r>
            <a:r>
              <a:rPr lang="en-US" dirty="0" err="1" smtClean="0">
                <a:solidFill>
                  <a:srgbClr val="7030A0"/>
                </a:solidFill>
              </a:rPr>
              <a:t>Matulef</a:t>
            </a:r>
            <a:r>
              <a:rPr lang="en-US" dirty="0" smtClean="0">
                <a:solidFill>
                  <a:srgbClr val="7030A0"/>
                </a:solidFill>
              </a:rPr>
              <a:t>’</a:t>
            </a:r>
            <a:r>
              <a:rPr lang="ru-RU" dirty="0" smtClean="0">
                <a:solidFill>
                  <a:srgbClr val="7030A0"/>
                </a:solidFill>
              </a:rPr>
              <a:t>11</a:t>
            </a:r>
            <a:r>
              <a:rPr lang="en-US" dirty="0" smtClean="0">
                <a:solidFill>
                  <a:srgbClr val="7030A0"/>
                </a:solidFill>
              </a:rPr>
              <a:t>]</a:t>
            </a:r>
          </a:p>
          <a:p>
            <a:r>
              <a:rPr lang="en-US" dirty="0" smtClean="0"/>
              <a:t>Small-width OBDD properties </a:t>
            </a:r>
            <a:r>
              <a:rPr lang="en-US" dirty="0" smtClean="0">
                <a:solidFill>
                  <a:srgbClr val="7030A0"/>
                </a:solidFill>
              </a:rPr>
              <a:t>[Brody, </a:t>
            </a:r>
            <a:r>
              <a:rPr lang="en-US" dirty="0" err="1" smtClean="0">
                <a:solidFill>
                  <a:srgbClr val="7030A0"/>
                </a:solidFill>
              </a:rPr>
              <a:t>Matulef</a:t>
            </a:r>
            <a:r>
              <a:rPr lang="en-US" dirty="0" smtClean="0">
                <a:solidFill>
                  <a:srgbClr val="7030A0"/>
                </a:solidFill>
              </a:rPr>
              <a:t>, Wu’11]</a:t>
            </a:r>
          </a:p>
          <a:p>
            <a:r>
              <a:rPr lang="en-US" dirty="0" err="1" smtClean="0"/>
              <a:t>Lipschitz</a:t>
            </a:r>
            <a:r>
              <a:rPr lang="en-US" dirty="0" smtClean="0"/>
              <a:t> property </a:t>
            </a:r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en-US" dirty="0" err="1" smtClean="0">
                <a:solidFill>
                  <a:srgbClr val="7030A0"/>
                </a:solidFill>
              </a:rPr>
              <a:t>Jha</a:t>
            </a:r>
            <a:r>
              <a:rPr lang="en-US" dirty="0" smtClean="0">
                <a:solidFill>
                  <a:srgbClr val="7030A0"/>
                </a:solidFill>
              </a:rPr>
              <a:t>, Raskhodnikova’11]</a:t>
            </a:r>
          </a:p>
          <a:p>
            <a:r>
              <a:rPr lang="en-US" dirty="0" smtClean="0"/>
              <a:t>Codes </a:t>
            </a:r>
            <a:r>
              <a:rPr lang="en-US" dirty="0" smtClean="0">
                <a:solidFill>
                  <a:srgbClr val="7030A0"/>
                </a:solidFill>
              </a:rPr>
              <a:t>[Goldreich’13, </a:t>
            </a:r>
            <a:r>
              <a:rPr lang="en-US" dirty="0" err="1" smtClean="0">
                <a:solidFill>
                  <a:srgbClr val="7030A0"/>
                </a:solidFill>
              </a:rPr>
              <a:t>Gur</a:t>
            </a:r>
            <a:r>
              <a:rPr lang="en-US" dirty="0" smtClean="0">
                <a:solidFill>
                  <a:srgbClr val="7030A0"/>
                </a:solidFill>
              </a:rPr>
              <a:t>, Rothblum’13]</a:t>
            </a:r>
          </a:p>
          <a:p>
            <a:r>
              <a:rPr lang="en-US" dirty="0" smtClean="0"/>
              <a:t>Number of relevant variables</a:t>
            </a:r>
            <a:r>
              <a:rPr lang="en-US" dirty="0" smtClean="0">
                <a:solidFill>
                  <a:srgbClr val="7030A0"/>
                </a:solidFill>
              </a:rPr>
              <a:t> [Ron, Tsur’13]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71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(Almost) all: Boolean functions over Boolean hypercube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6413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2621</TotalTime>
  <Words>2121</Words>
  <Application>Microsoft Office PowerPoint</Application>
  <PresentationFormat>On-screen Show (4:3)</PresentationFormat>
  <Paragraphs>213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Lower Bounds for Testing Properties of Functions on Hypergrids</vt:lpstr>
      <vt:lpstr>Property Testing  [Goldreich, Goldwasser, Ron, Rubinfeld, Sudan]</vt:lpstr>
      <vt:lpstr>Ultra-fast Approximate Decision Making</vt:lpstr>
      <vt:lpstr>Property Testing  [Goldreich, Goldwasser, Ron, Rubinfeld, Sudan]</vt:lpstr>
      <vt:lpstr>Communication Complexity [Yao’79]</vt:lpstr>
      <vt:lpstr>PowerPoint Presentation</vt:lpstr>
      <vt:lpstr>k/2-disjointness ⇒k-linearity   [Blais, Brody,Matulef’11]</vt:lpstr>
      <vt:lpstr>k-Disjointness</vt:lpstr>
      <vt:lpstr>Property testing lower bounds via CC</vt:lpstr>
      <vt:lpstr> Functions [m]^n→R [Blais, Raskhodnikova, Y.] </vt:lpstr>
      <vt:lpstr> Functions [m]^n→R [Blais, Raskhodnikova, Y.] </vt:lpstr>
      <vt:lpstr> Functions [m]→R [Blais, Raskhodnikova, Y.] </vt:lpstr>
      <vt:lpstr> Functions [m]→R [Blais, Raskhodnikova, Y.] </vt:lpstr>
      <vt:lpstr> Functions [m]→R [Blais, Raskhodnikova, Y.] </vt:lpstr>
      <vt:lpstr> Functions [m]→R [Blais, Raskhodnikova, Y.] </vt:lpstr>
      <vt:lpstr> Functions [m]^n→R [Blais, Raskhodnikova, Y.] </vt:lpstr>
      <vt:lpstr> Functions [m]^n→R [Blais, Raskhodnikova, Y.] </vt:lpstr>
      <vt:lpstr> Functions [m]^n→R [Blais, Raskhodnikova, Y.] </vt:lpstr>
      <vt:lpstr> Functions [m]^n→R [Blais, Raskhodnikova, Y.] </vt:lpstr>
      <vt:lpstr>Open Problems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Property Testing and Communication Complexity</dc:title>
  <dc:creator>GRIGORY</dc:creator>
  <cp:lastModifiedBy>grigory</cp:lastModifiedBy>
  <cp:revision>128</cp:revision>
  <dcterms:created xsi:type="dcterms:W3CDTF">2013-09-10T21:38:50Z</dcterms:created>
  <dcterms:modified xsi:type="dcterms:W3CDTF">2014-06-13T22:53:55Z</dcterms:modified>
</cp:coreProperties>
</file>