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74" r:id="rId3"/>
    <p:sldId id="312" r:id="rId4"/>
    <p:sldId id="309" r:id="rId5"/>
    <p:sldId id="275" r:id="rId6"/>
    <p:sldId id="276" r:id="rId7"/>
    <p:sldId id="277" r:id="rId8"/>
    <p:sldId id="278" r:id="rId9"/>
    <p:sldId id="280" r:id="rId10"/>
    <p:sldId id="281" r:id="rId11"/>
    <p:sldId id="257" r:id="rId12"/>
    <p:sldId id="258" r:id="rId13"/>
    <p:sldId id="259" r:id="rId14"/>
    <p:sldId id="260" r:id="rId15"/>
    <p:sldId id="262" r:id="rId16"/>
    <p:sldId id="323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270" r:id="rId25"/>
    <p:sldId id="317" r:id="rId26"/>
    <p:sldId id="271" r:id="rId27"/>
    <p:sldId id="324" r:id="rId28"/>
    <p:sldId id="325" r:id="rId29"/>
    <p:sldId id="322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2AC0501-3F11-493D-9893-6FC3B0C038D9}">
          <p14:sldIdLst>
            <p14:sldId id="256"/>
            <p14:sldId id="274"/>
            <p14:sldId id="312"/>
            <p14:sldId id="309"/>
            <p14:sldId id="275"/>
            <p14:sldId id="276"/>
            <p14:sldId id="277"/>
            <p14:sldId id="278"/>
            <p14:sldId id="280"/>
            <p14:sldId id="281"/>
            <p14:sldId id="257"/>
            <p14:sldId id="258"/>
            <p14:sldId id="259"/>
            <p14:sldId id="260"/>
            <p14:sldId id="262"/>
            <p14:sldId id="323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317"/>
            <p14:sldId id="271"/>
          </p14:sldIdLst>
        </p14:section>
        <p14:section name="Untitled Section" id="{E177CF0F-6CC4-4258-9AD0-43F28E543B51}">
          <p14:sldIdLst>
            <p14:sldId id="324"/>
            <p14:sldId id="325"/>
            <p14:sldId id="32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99" autoAdjust="0"/>
    <p:restoredTop sz="94660"/>
  </p:normalViewPr>
  <p:slideViewPr>
    <p:cSldViewPr>
      <p:cViewPr varScale="1">
        <p:scale>
          <a:sx n="74" d="100"/>
          <a:sy n="74" d="100"/>
        </p:scale>
        <p:origin x="-88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C2D9C3-7A6A-49F6-A397-96CEFE42DE5E}" type="datetimeFigureOut">
              <a:rPr lang="en-US" smtClean="0"/>
              <a:t>3/24/2014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B8278A-682F-4C54-A79D-2F67E4FAC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091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field of combinatorial optimization and approximation on graphs started back in the 1930-50s.</a:t>
            </a:r>
          </a:p>
          <a:p>
            <a:r>
              <a:rPr lang="en-US" baseline="0" dirty="0" err="1" smtClean="0"/>
              <a:t>Tolstoi</a:t>
            </a:r>
            <a:r>
              <a:rPr lang="en-US" baseline="0" dirty="0" smtClean="0"/>
              <a:t> first considered the so-called transportation problem between supplies and demands.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A complementary problem of finding a minimum cut was considered by RAND.</a:t>
            </a:r>
          </a:p>
          <a:p>
            <a:r>
              <a:rPr lang="en-US" baseline="0" dirty="0" smtClean="0"/>
              <a:t>As the declassified report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BC6A7-A4BF-4E87-BB99-2A22D8E0F51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0676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Give examples of specific problems and recent breakthroughs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BC6A7-A4BF-4E87-BB99-2A22D8E0F51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7803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Question: do we</a:t>
            </a:r>
            <a:r>
              <a:rPr lang="en-US" baseline="0" dirty="0" smtClean="0"/>
              <a:t> really have an O(1)-round algorithm for TSP and Steiner Tree?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BC6A7-A4BF-4E87-BB99-2A22D8E0F51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8733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“”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BC6A7-A4BF-4E87-BB99-2A22D8E0F51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920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B0428-8A13-40CE-9320-B04949824186}" type="datetimeFigureOut">
              <a:rPr lang="en-US" smtClean="0"/>
              <a:t>3/24/2014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B8855-CC70-44F5-A7D9-CB773460A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184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B0428-8A13-40CE-9320-B04949824186}" type="datetimeFigureOut">
              <a:rPr lang="en-US" smtClean="0"/>
              <a:t>3/24/2014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B8855-CC70-44F5-A7D9-CB773460A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443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B0428-8A13-40CE-9320-B04949824186}" type="datetimeFigureOut">
              <a:rPr lang="en-US" smtClean="0"/>
              <a:t>3/24/2014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B8855-CC70-44F5-A7D9-CB773460A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017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B0428-8A13-40CE-9320-B04949824186}" type="datetimeFigureOut">
              <a:rPr lang="en-US" smtClean="0"/>
              <a:t>3/24/2014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B8855-CC70-44F5-A7D9-CB773460A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58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B0428-8A13-40CE-9320-B04949824186}" type="datetimeFigureOut">
              <a:rPr lang="en-US" smtClean="0"/>
              <a:t>3/24/2014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B8855-CC70-44F5-A7D9-CB773460A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210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B0428-8A13-40CE-9320-B04949824186}" type="datetimeFigureOut">
              <a:rPr lang="en-US" smtClean="0"/>
              <a:t>3/24/2014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B8855-CC70-44F5-A7D9-CB773460A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241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B0428-8A13-40CE-9320-B04949824186}" type="datetimeFigureOut">
              <a:rPr lang="en-US" smtClean="0"/>
              <a:t>3/24/2014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B8855-CC70-44F5-A7D9-CB773460A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87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B0428-8A13-40CE-9320-B04949824186}" type="datetimeFigureOut">
              <a:rPr lang="en-US" smtClean="0"/>
              <a:t>3/24/2014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B8855-CC70-44F5-A7D9-CB773460A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769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B0428-8A13-40CE-9320-B04949824186}" type="datetimeFigureOut">
              <a:rPr lang="en-US" smtClean="0"/>
              <a:t>3/24/2014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B8855-CC70-44F5-A7D9-CB773460A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586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B0428-8A13-40CE-9320-B04949824186}" type="datetimeFigureOut">
              <a:rPr lang="en-US" smtClean="0"/>
              <a:t>3/24/2014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B8855-CC70-44F5-A7D9-CB773460A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573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B0428-8A13-40CE-9320-B04949824186}" type="datetimeFigureOut">
              <a:rPr lang="en-US" smtClean="0"/>
              <a:t>3/24/2014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B8855-CC70-44F5-A7D9-CB773460A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744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B0428-8A13-40CE-9320-B04949824186}" type="datetimeFigureOut">
              <a:rPr lang="en-US" smtClean="0"/>
              <a:t>3/24/2014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B8855-CC70-44F5-A7D9-CB773460A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949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grigory.us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20.jpg"/><Relationship Id="rId7" Type="http://schemas.openxmlformats.org/officeDocument/2006/relationships/image" Target="../media/image10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10" Type="http://schemas.openxmlformats.org/officeDocument/2006/relationships/image" Target="../media/image42.png"/><Relationship Id="rId4" Type="http://schemas.openxmlformats.org/officeDocument/2006/relationships/image" Target="../media/image21.png"/><Relationship Id="rId9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6.png"/><Relationship Id="rId7" Type="http://schemas.openxmlformats.org/officeDocument/2006/relationships/image" Target="../media/image10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61.png"/><Relationship Id="rId10" Type="http://schemas.openxmlformats.org/officeDocument/2006/relationships/image" Target="../media/image480.png"/><Relationship Id="rId9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livepage.apple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0.png"/><Relationship Id="rId4" Type="http://schemas.openxmlformats.org/officeDocument/2006/relationships/image" Target="../media/image44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57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6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hyperlink" Target="http://grigory.us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Parallel Algorithms for Geometric Graph Problems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4400" b="1" dirty="0" err="1" smtClean="0">
                <a:solidFill>
                  <a:schemeClr val="tx1"/>
                </a:solidFill>
              </a:rPr>
              <a:t>Grigory</a:t>
            </a:r>
            <a:r>
              <a:rPr lang="en-US" sz="4400" b="1" dirty="0" smtClean="0">
                <a:solidFill>
                  <a:schemeClr val="tx1"/>
                </a:solidFill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</a:rPr>
              <a:t>Yaroslavtsev</a:t>
            </a:r>
            <a:endParaRPr lang="en-US" sz="4400" b="1" dirty="0" smtClean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  <a:hlinkClick r:id="rId2"/>
              </a:rPr>
              <a:t>http://grigory.us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5638800"/>
            <a:ext cx="76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To </a:t>
            </a:r>
            <a:r>
              <a:rPr lang="en-US" sz="2400" dirty="0"/>
              <a:t>appear in STOC </a:t>
            </a:r>
            <a:r>
              <a:rPr lang="en-US" sz="2400" dirty="0" smtClean="0"/>
              <a:t>2014, </a:t>
            </a:r>
            <a:r>
              <a:rPr lang="en-US" sz="2400" dirty="0"/>
              <a:t>j</a:t>
            </a:r>
            <a:r>
              <a:rPr lang="en-US" sz="2400" dirty="0" smtClean="0"/>
              <a:t>oint work with </a:t>
            </a:r>
            <a:r>
              <a:rPr lang="en-US" sz="2400" dirty="0" err="1" smtClean="0"/>
              <a:t>Alexandr</a:t>
            </a:r>
            <a:r>
              <a:rPr lang="en-US" sz="2400" dirty="0" smtClean="0"/>
              <a:t> </a:t>
            </a:r>
            <a:r>
              <a:rPr lang="en-US" sz="2400" dirty="0" err="1" smtClean="0"/>
              <a:t>Andoni</a:t>
            </a:r>
            <a:r>
              <a:rPr lang="en-US" sz="2400" dirty="0" smtClean="0"/>
              <a:t>, Krzysztof </a:t>
            </a:r>
            <a:r>
              <a:rPr lang="en-US" sz="2400" dirty="0" err="1" smtClean="0"/>
              <a:t>Onak</a:t>
            </a:r>
            <a:r>
              <a:rPr lang="en-US" sz="2400" dirty="0" smtClean="0"/>
              <a:t> and </a:t>
            </a:r>
            <a:r>
              <a:rPr lang="en-US" sz="2400" dirty="0" err="1" smtClean="0"/>
              <a:t>Aleksandar</a:t>
            </a:r>
            <a:r>
              <a:rPr lang="en-US" sz="2400" dirty="0" smtClean="0"/>
              <a:t> </a:t>
            </a:r>
            <a:r>
              <a:rPr lang="en-US" sz="2400" dirty="0" err="1" smtClean="0"/>
              <a:t>Nikolov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2607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The New: Approximating Geometric Problems in Parallel Models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458200" cy="52578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Geometric graph (implicit): </a:t>
                </a:r>
                <a:r>
                  <a:rPr lang="en-US" dirty="0" smtClean="0"/>
                  <a:t>			     Euclidean </a:t>
                </a:r>
                <a:r>
                  <a:rPr lang="en-US" dirty="0" smtClean="0"/>
                  <a:t>distances between</a:t>
                </a:r>
                <a:r>
                  <a:rPr lang="en-US" b="1" dirty="0" smtClean="0"/>
                  <a:t> </a:t>
                </a:r>
                <a:r>
                  <a:rPr lang="en-US" b="1" dirty="0" smtClean="0">
                    <a:solidFill>
                      <a:srgbClr val="0070C0"/>
                    </a:solidFill>
                  </a:rPr>
                  <a:t>n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dirty="0" smtClean="0"/>
                  <a:t>points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ℝ</m:t>
                        </m:r>
                      </m:e>
                      <m:sup>
                        <m:r>
                          <a:rPr lang="en-US" b="1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𝒅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Already have solutions for old NP-hard problems (Traveling Salesman, Steiner Tree, etc.)</a:t>
                </a:r>
              </a:p>
              <a:p>
                <a:r>
                  <a:rPr lang="en-US" dirty="0" smtClean="0"/>
                  <a:t>Minimum Spanning Tree (clustering, vision)</a:t>
                </a:r>
              </a:p>
              <a:p>
                <a:r>
                  <a:rPr lang="en-US" dirty="0" smtClean="0"/>
                  <a:t>Minimum Cost </a:t>
                </a:r>
                <a:r>
                  <a:rPr lang="en-US" dirty="0" err="1" smtClean="0"/>
                  <a:t>Bichromatic</a:t>
                </a:r>
                <a:r>
                  <a:rPr lang="en-US" dirty="0" smtClean="0"/>
                  <a:t> Matching (vision)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458200" cy="5257800"/>
              </a:xfrm>
              <a:blipFill rotWithShape="1">
                <a:blip r:embed="rId3"/>
                <a:stretch>
                  <a:fillRect l="-1801" t="-1508" b="-4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361" y="2767420"/>
            <a:ext cx="2235200" cy="1676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706515"/>
            <a:ext cx="2640530" cy="1798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004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649" y="2098942"/>
            <a:ext cx="5586533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b="1" dirty="0" smtClean="0"/>
              <a:t>Polynomial time</a:t>
            </a:r>
            <a:r>
              <a:rPr lang="en-US" sz="2800" dirty="0" smtClean="0"/>
              <a:t> (easy)</a:t>
            </a:r>
          </a:p>
          <a:p>
            <a:r>
              <a:rPr lang="en-US" sz="2800" dirty="0" smtClean="0"/>
              <a:t>Minimum Spanning Tree</a:t>
            </a:r>
          </a:p>
          <a:p>
            <a:r>
              <a:rPr lang="en-US" sz="2800" dirty="0"/>
              <a:t>Earth-Mover Distance = </a:t>
            </a:r>
          </a:p>
          <a:p>
            <a:pPr marL="0" indent="0">
              <a:buNone/>
            </a:pPr>
            <a:r>
              <a:rPr lang="en-US" sz="2800" dirty="0" smtClean="0"/>
              <a:t>Min </a:t>
            </a:r>
            <a:r>
              <a:rPr lang="en-US" sz="2800" dirty="0"/>
              <a:t>Weight Bi-chromatic </a:t>
            </a:r>
            <a:r>
              <a:rPr lang="en-US" sz="2800" dirty="0" smtClean="0"/>
              <a:t>Matching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b="1" dirty="0" smtClean="0"/>
              <a:t>NP-hard</a:t>
            </a:r>
            <a:r>
              <a:rPr lang="en-US" sz="2800" dirty="0" smtClean="0"/>
              <a:t> (hard)</a:t>
            </a:r>
          </a:p>
          <a:p>
            <a:r>
              <a:rPr lang="en-US" sz="2800" dirty="0" smtClean="0"/>
              <a:t>Steiner Tree</a:t>
            </a:r>
          </a:p>
          <a:p>
            <a:r>
              <a:rPr lang="en-US" sz="2800" dirty="0" smtClean="0"/>
              <a:t>Traveling Salesman</a:t>
            </a:r>
          </a:p>
          <a:p>
            <a:r>
              <a:rPr lang="en-US" sz="2800" dirty="0"/>
              <a:t>Clustering (k-medians, facility location, etc</a:t>
            </a:r>
            <a:r>
              <a:rPr lang="en-US" sz="2800" dirty="0" smtClean="0"/>
              <a:t>.)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rgbClr val="0070C0"/>
                </a:solidFill>
              </a:rPr>
              <a:t>Geometric Graph Problems</a:t>
            </a:r>
            <a:endParaRPr lang="en-US" dirty="0">
              <a:solidFill>
                <a:srgbClr val="0070C0"/>
              </a:solidFill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5750744" y="2529264"/>
            <a:ext cx="2662561" cy="2514600"/>
            <a:chOff x="6024239" y="2133600"/>
            <a:chExt cx="2662561" cy="2514600"/>
          </a:xfrm>
        </p:grpSpPr>
        <p:sp>
          <p:nvSpPr>
            <p:cNvPr id="4" name="Oval 3"/>
            <p:cNvSpPr/>
            <p:nvPr/>
          </p:nvSpPr>
          <p:spPr>
            <a:xfrm>
              <a:off x="7467600" y="3098307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6253579" y="3310631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6024239" y="34290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6160363" y="2261586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6378606" y="21336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8106052" y="26670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8534400" y="3174507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7772400" y="2261586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7924800" y="44958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6312763" y="43434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5880826" y="2659346"/>
            <a:ext cx="2402397" cy="2232118"/>
            <a:chOff x="4809261" y="-264356"/>
            <a:chExt cx="2402397" cy="2232118"/>
          </a:xfrm>
        </p:grpSpPr>
        <p:cxnSp>
          <p:nvCxnSpPr>
            <p:cNvPr id="30" name="Straight Connector 29"/>
            <p:cNvCxnSpPr>
              <a:stCxn id="7" idx="7"/>
              <a:endCxn id="8" idx="3"/>
            </p:cNvCxnSpPr>
            <p:nvPr/>
          </p:nvCxnSpPr>
          <p:spPr>
            <a:xfrm flipV="1">
              <a:off x="4945385" y="-264356"/>
              <a:ext cx="110479" cy="20222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6" idx="7"/>
              <a:endCxn id="5" idx="3"/>
            </p:cNvCxnSpPr>
            <p:nvPr/>
          </p:nvCxnSpPr>
          <p:spPr>
            <a:xfrm flipV="1">
              <a:off x="4809261" y="912675"/>
              <a:ext cx="121576" cy="10605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11" idx="5"/>
              <a:endCxn id="9" idx="1"/>
            </p:cNvCxnSpPr>
            <p:nvPr/>
          </p:nvCxnSpPr>
          <p:spPr>
            <a:xfrm>
              <a:off x="6557422" y="-136370"/>
              <a:ext cx="225888" cy="29765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9" idx="5"/>
              <a:endCxn id="10" idx="1"/>
            </p:cNvCxnSpPr>
            <p:nvPr/>
          </p:nvCxnSpPr>
          <p:spPr>
            <a:xfrm>
              <a:off x="6891074" y="269044"/>
              <a:ext cx="320584" cy="399743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4" idx="6"/>
              <a:endCxn id="9" idx="3"/>
            </p:cNvCxnSpPr>
            <p:nvPr/>
          </p:nvCxnSpPr>
          <p:spPr>
            <a:xfrm flipV="1">
              <a:off x="6274940" y="269044"/>
              <a:ext cx="508370" cy="377425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13" idx="0"/>
              <a:endCxn id="5" idx="4"/>
            </p:cNvCxnSpPr>
            <p:nvPr/>
          </p:nvCxnSpPr>
          <p:spPr>
            <a:xfrm flipH="1" flipV="1">
              <a:off x="4984719" y="934993"/>
              <a:ext cx="59184" cy="880369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5" idx="6"/>
              <a:endCxn id="8" idx="4"/>
            </p:cNvCxnSpPr>
            <p:nvPr/>
          </p:nvCxnSpPr>
          <p:spPr>
            <a:xfrm flipV="1">
              <a:off x="5060919" y="-242038"/>
              <a:ext cx="48827" cy="1100831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stCxn id="5" idx="6"/>
              <a:endCxn id="4" idx="2"/>
            </p:cNvCxnSpPr>
            <p:nvPr/>
          </p:nvCxnSpPr>
          <p:spPr>
            <a:xfrm flipV="1">
              <a:off x="5060919" y="646469"/>
              <a:ext cx="1061621" cy="212324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4" idx="6"/>
              <a:endCxn id="12" idx="0"/>
            </p:cNvCxnSpPr>
            <p:nvPr/>
          </p:nvCxnSpPr>
          <p:spPr>
            <a:xfrm>
              <a:off x="6274940" y="646469"/>
              <a:ext cx="381000" cy="1321293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2" name="Group 251"/>
          <p:cNvGrpSpPr/>
          <p:nvPr/>
        </p:nvGrpSpPr>
        <p:grpSpPr>
          <a:xfrm>
            <a:off x="5748105" y="2544283"/>
            <a:ext cx="2662561" cy="2514600"/>
            <a:chOff x="3657600" y="5341710"/>
            <a:chExt cx="2662561" cy="2514600"/>
          </a:xfrm>
        </p:grpSpPr>
        <p:grpSp>
          <p:nvGrpSpPr>
            <p:cNvPr id="80" name="Group 79"/>
            <p:cNvGrpSpPr/>
            <p:nvPr/>
          </p:nvGrpSpPr>
          <p:grpSpPr>
            <a:xfrm>
              <a:off x="3657600" y="5341710"/>
              <a:ext cx="2662561" cy="2514600"/>
              <a:chOff x="5871839" y="2404369"/>
              <a:chExt cx="2662561" cy="2514600"/>
            </a:xfrm>
          </p:grpSpPr>
          <p:sp>
            <p:nvSpPr>
              <p:cNvPr id="19" name="Oval 18"/>
              <p:cNvSpPr/>
              <p:nvPr/>
            </p:nvSpPr>
            <p:spPr>
              <a:xfrm>
                <a:off x="7315200" y="3369076"/>
                <a:ext cx="152400" cy="152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6101179" y="3581400"/>
                <a:ext cx="152400" cy="152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5871839" y="3699769"/>
                <a:ext cx="152400" cy="152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6007963" y="2532355"/>
                <a:ext cx="152400" cy="152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6226206" y="2404369"/>
                <a:ext cx="152400" cy="152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7953652" y="2937769"/>
                <a:ext cx="152400" cy="152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8382000" y="3445276"/>
                <a:ext cx="152400" cy="152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7620000" y="2532355"/>
                <a:ext cx="152400" cy="152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7772400" y="4766569"/>
                <a:ext cx="152400" cy="152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6160363" y="4614169"/>
                <a:ext cx="152400" cy="152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9" name="Group 78"/>
            <p:cNvGrpSpPr/>
            <p:nvPr/>
          </p:nvGrpSpPr>
          <p:grpSpPr>
            <a:xfrm>
              <a:off x="3787682" y="5469696"/>
              <a:ext cx="2456279" cy="2310414"/>
              <a:chOff x="3460972" y="7550029"/>
              <a:chExt cx="2456279" cy="2310414"/>
            </a:xfrm>
          </p:grpSpPr>
          <p:cxnSp>
            <p:nvCxnSpPr>
              <p:cNvPr id="60" name="Straight Connector 59"/>
              <p:cNvCxnSpPr>
                <a:stCxn id="22" idx="0"/>
                <a:endCxn id="23" idx="3"/>
              </p:cNvCxnSpPr>
              <p:nvPr/>
            </p:nvCxnSpPr>
            <p:spPr>
              <a:xfrm>
                <a:off x="3543214" y="7550029"/>
                <a:ext cx="164361" cy="2096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>
                <a:stCxn id="23" idx="5"/>
                <a:endCxn id="19" idx="1"/>
              </p:cNvCxnSpPr>
              <p:nvPr/>
            </p:nvCxnSpPr>
            <p:spPr>
              <a:xfrm>
                <a:off x="3815339" y="7552125"/>
                <a:ext cx="981230" cy="856943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>
                <a:stCxn id="19" idx="0"/>
                <a:endCxn id="26" idx="3"/>
              </p:cNvCxnSpPr>
              <p:nvPr/>
            </p:nvCxnSpPr>
            <p:spPr>
              <a:xfrm flipV="1">
                <a:off x="4850451" y="7680111"/>
                <a:ext cx="250918" cy="706639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>
                <a:stCxn id="26" idx="5"/>
                <a:endCxn id="24" idx="1"/>
              </p:cNvCxnSpPr>
              <p:nvPr/>
            </p:nvCxnSpPr>
            <p:spPr>
              <a:xfrm>
                <a:off x="5209133" y="7680111"/>
                <a:ext cx="225888" cy="29765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>
                <a:stCxn id="24" idx="5"/>
                <a:endCxn id="25" idx="1"/>
              </p:cNvCxnSpPr>
              <p:nvPr/>
            </p:nvCxnSpPr>
            <p:spPr>
              <a:xfrm>
                <a:off x="5542785" y="8085525"/>
                <a:ext cx="320584" cy="399743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>
                <a:stCxn id="25" idx="4"/>
                <a:endCxn id="27" idx="7"/>
              </p:cNvCxnSpPr>
              <p:nvPr/>
            </p:nvCxnSpPr>
            <p:spPr>
              <a:xfrm flipH="1">
                <a:off x="5361533" y="8615350"/>
                <a:ext cx="555718" cy="1191211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>
                <a:stCxn id="27" idx="2"/>
                <a:endCxn id="28" idx="6"/>
              </p:cNvCxnSpPr>
              <p:nvPr/>
            </p:nvCxnSpPr>
            <p:spPr>
              <a:xfrm flipH="1" flipV="1">
                <a:off x="3771814" y="9708043"/>
                <a:ext cx="1459637" cy="15240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>
                <a:stCxn id="28" idx="0"/>
                <a:endCxn id="21" idx="5"/>
              </p:cNvCxnSpPr>
              <p:nvPr/>
            </p:nvCxnSpPr>
            <p:spPr>
              <a:xfrm flipH="1" flipV="1">
                <a:off x="3460972" y="8847525"/>
                <a:ext cx="234642" cy="784318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>
                <a:stCxn id="21" idx="7"/>
                <a:endCxn id="20" idx="3"/>
              </p:cNvCxnSpPr>
              <p:nvPr/>
            </p:nvCxnSpPr>
            <p:spPr>
              <a:xfrm flipV="1">
                <a:off x="3460972" y="8729156"/>
                <a:ext cx="121576" cy="10605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>
                <a:stCxn id="20" idx="0"/>
                <a:endCxn id="22" idx="4"/>
              </p:cNvCxnSpPr>
              <p:nvPr/>
            </p:nvCxnSpPr>
            <p:spPr>
              <a:xfrm flipH="1" flipV="1">
                <a:off x="3543214" y="7702429"/>
                <a:ext cx="93216" cy="896645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6" name="Group 165"/>
          <p:cNvGrpSpPr/>
          <p:nvPr/>
        </p:nvGrpSpPr>
        <p:grpSpPr>
          <a:xfrm>
            <a:off x="5757983" y="2534011"/>
            <a:ext cx="2662561" cy="2514600"/>
            <a:chOff x="6024239" y="2133600"/>
            <a:chExt cx="2662561" cy="2514600"/>
          </a:xfrm>
        </p:grpSpPr>
        <p:sp>
          <p:nvSpPr>
            <p:cNvPr id="167" name="Oval 166"/>
            <p:cNvSpPr/>
            <p:nvPr/>
          </p:nvSpPr>
          <p:spPr>
            <a:xfrm>
              <a:off x="7467600" y="3098307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Oval 167"/>
            <p:cNvSpPr/>
            <p:nvPr/>
          </p:nvSpPr>
          <p:spPr>
            <a:xfrm>
              <a:off x="6253579" y="3310631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Oval 168"/>
            <p:cNvSpPr/>
            <p:nvPr/>
          </p:nvSpPr>
          <p:spPr>
            <a:xfrm>
              <a:off x="6024239" y="34290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Oval 169"/>
            <p:cNvSpPr/>
            <p:nvPr/>
          </p:nvSpPr>
          <p:spPr>
            <a:xfrm>
              <a:off x="6160363" y="2261586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Oval 170"/>
            <p:cNvSpPr/>
            <p:nvPr/>
          </p:nvSpPr>
          <p:spPr>
            <a:xfrm>
              <a:off x="6378606" y="21336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Oval 171"/>
            <p:cNvSpPr/>
            <p:nvPr/>
          </p:nvSpPr>
          <p:spPr>
            <a:xfrm>
              <a:off x="8106052" y="26670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Oval 172"/>
            <p:cNvSpPr/>
            <p:nvPr/>
          </p:nvSpPr>
          <p:spPr>
            <a:xfrm>
              <a:off x="8534400" y="3174507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Oval 173"/>
            <p:cNvSpPr/>
            <p:nvPr/>
          </p:nvSpPr>
          <p:spPr>
            <a:xfrm>
              <a:off x="7772400" y="2261586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Oval 174"/>
            <p:cNvSpPr/>
            <p:nvPr/>
          </p:nvSpPr>
          <p:spPr>
            <a:xfrm>
              <a:off x="7924800" y="44958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Oval 175"/>
            <p:cNvSpPr/>
            <p:nvPr/>
          </p:nvSpPr>
          <p:spPr>
            <a:xfrm>
              <a:off x="6312763" y="43434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1" name="Group 200"/>
          <p:cNvGrpSpPr/>
          <p:nvPr/>
        </p:nvGrpSpPr>
        <p:grpSpPr>
          <a:xfrm>
            <a:off x="5888065" y="2686411"/>
            <a:ext cx="2380079" cy="2209800"/>
            <a:chOff x="5656935" y="4165416"/>
            <a:chExt cx="2380079" cy="2209800"/>
          </a:xfrm>
        </p:grpSpPr>
        <p:sp>
          <p:nvSpPr>
            <p:cNvPr id="187" name="Oval 186"/>
            <p:cNvSpPr/>
            <p:nvPr/>
          </p:nvSpPr>
          <p:spPr>
            <a:xfrm>
              <a:off x="5869457" y="4247133"/>
              <a:ext cx="83043" cy="83043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Oval 194"/>
            <p:cNvSpPr/>
            <p:nvPr/>
          </p:nvSpPr>
          <p:spPr>
            <a:xfrm>
              <a:off x="6477000" y="5228795"/>
              <a:ext cx="83043" cy="83043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Oval 207"/>
            <p:cNvSpPr/>
            <p:nvPr/>
          </p:nvSpPr>
          <p:spPr>
            <a:xfrm>
              <a:off x="7363853" y="4815420"/>
              <a:ext cx="83043" cy="83043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0" name="Group 199"/>
            <p:cNvGrpSpPr/>
            <p:nvPr/>
          </p:nvGrpSpPr>
          <p:grpSpPr>
            <a:xfrm>
              <a:off x="5656935" y="4165416"/>
              <a:ext cx="2380079" cy="2209800"/>
              <a:chOff x="5656935" y="4165416"/>
              <a:chExt cx="2380079" cy="2209800"/>
            </a:xfrm>
          </p:grpSpPr>
          <p:cxnSp>
            <p:nvCxnSpPr>
              <p:cNvPr id="1024" name="Straight Connector 1023"/>
              <p:cNvCxnSpPr>
                <a:stCxn id="170" idx="5"/>
                <a:endCxn id="187" idx="2"/>
              </p:cNvCxnSpPr>
              <p:nvPr/>
            </p:nvCxnSpPr>
            <p:spPr>
              <a:xfrm>
                <a:off x="5793059" y="4271084"/>
                <a:ext cx="76398" cy="17571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7" name="Straight Connector 1026"/>
              <p:cNvCxnSpPr>
                <a:stCxn id="171" idx="4"/>
                <a:endCxn id="187" idx="0"/>
              </p:cNvCxnSpPr>
              <p:nvPr/>
            </p:nvCxnSpPr>
            <p:spPr>
              <a:xfrm flipH="1">
                <a:off x="5910979" y="4165416"/>
                <a:ext cx="46441" cy="81717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9" name="Straight Connector 1028"/>
              <p:cNvCxnSpPr>
                <a:stCxn id="187" idx="5"/>
                <a:endCxn id="195" idx="1"/>
              </p:cNvCxnSpPr>
              <p:nvPr/>
            </p:nvCxnSpPr>
            <p:spPr>
              <a:xfrm>
                <a:off x="5940339" y="4318015"/>
                <a:ext cx="548822" cy="922941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1" name="Straight Connector 1030"/>
              <p:cNvCxnSpPr>
                <a:stCxn id="168" idx="6"/>
                <a:endCxn id="195" idx="3"/>
              </p:cNvCxnSpPr>
              <p:nvPr/>
            </p:nvCxnSpPr>
            <p:spPr>
              <a:xfrm>
                <a:off x="5908593" y="5266247"/>
                <a:ext cx="580568" cy="3343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3" name="Straight Connector 1032"/>
              <p:cNvCxnSpPr>
                <a:stCxn id="195" idx="5"/>
                <a:endCxn id="167" idx="2"/>
              </p:cNvCxnSpPr>
              <p:nvPr/>
            </p:nvCxnSpPr>
            <p:spPr>
              <a:xfrm flipV="1">
                <a:off x="6547882" y="5053923"/>
                <a:ext cx="422332" cy="245754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1" name="Straight Connector 1040"/>
              <p:cNvCxnSpPr>
                <a:stCxn id="176" idx="7"/>
                <a:endCxn id="195" idx="4"/>
              </p:cNvCxnSpPr>
              <p:nvPr/>
            </p:nvCxnSpPr>
            <p:spPr>
              <a:xfrm flipV="1">
                <a:off x="5945459" y="5311838"/>
                <a:ext cx="573063" cy="933296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3" name="Straight Connector 1042"/>
              <p:cNvCxnSpPr>
                <a:stCxn id="174" idx="4"/>
                <a:endCxn id="208" idx="0"/>
              </p:cNvCxnSpPr>
              <p:nvPr/>
            </p:nvCxnSpPr>
            <p:spPr>
              <a:xfrm>
                <a:off x="7351214" y="4293402"/>
                <a:ext cx="54161" cy="522018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5" name="Straight Connector 1044"/>
              <p:cNvCxnSpPr>
                <a:stCxn id="167" idx="7"/>
                <a:endCxn id="208" idx="3"/>
              </p:cNvCxnSpPr>
              <p:nvPr/>
            </p:nvCxnSpPr>
            <p:spPr>
              <a:xfrm flipV="1">
                <a:off x="7100296" y="4886302"/>
                <a:ext cx="275718" cy="113739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7" name="Straight Connector 1046"/>
              <p:cNvCxnSpPr>
                <a:stCxn id="172" idx="4"/>
                <a:endCxn id="208" idx="7"/>
              </p:cNvCxnSpPr>
              <p:nvPr/>
            </p:nvCxnSpPr>
            <p:spPr>
              <a:xfrm flipH="1">
                <a:off x="7434735" y="4698816"/>
                <a:ext cx="250131" cy="128765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9" name="Straight Connector 1048"/>
              <p:cNvCxnSpPr>
                <a:stCxn id="173" idx="2"/>
                <a:endCxn id="208" idx="6"/>
              </p:cNvCxnSpPr>
              <p:nvPr/>
            </p:nvCxnSpPr>
            <p:spPr>
              <a:xfrm flipH="1" flipV="1">
                <a:off x="7446896" y="4856942"/>
                <a:ext cx="590118" cy="273181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/>
              <p:cNvCxnSpPr>
                <a:stCxn id="169" idx="7"/>
                <a:endCxn id="168" idx="3"/>
              </p:cNvCxnSpPr>
              <p:nvPr/>
            </p:nvCxnSpPr>
            <p:spPr>
              <a:xfrm flipV="1">
                <a:off x="5656935" y="5320129"/>
                <a:ext cx="121576" cy="10605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>
                <a:stCxn id="167" idx="5"/>
                <a:endCxn id="175" idx="0"/>
              </p:cNvCxnSpPr>
              <p:nvPr/>
            </p:nvCxnSpPr>
            <p:spPr>
              <a:xfrm>
                <a:off x="7100296" y="5107805"/>
                <a:ext cx="403318" cy="1267411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35" name="Group 234"/>
          <p:cNvGrpSpPr/>
          <p:nvPr/>
        </p:nvGrpSpPr>
        <p:grpSpPr>
          <a:xfrm>
            <a:off x="5757983" y="2540214"/>
            <a:ext cx="2662561" cy="2514600"/>
            <a:chOff x="6024239" y="2133600"/>
            <a:chExt cx="2662561" cy="2514600"/>
          </a:xfrm>
        </p:grpSpPr>
        <p:sp>
          <p:nvSpPr>
            <p:cNvPr id="236" name="Oval 235"/>
            <p:cNvSpPr/>
            <p:nvPr/>
          </p:nvSpPr>
          <p:spPr>
            <a:xfrm>
              <a:off x="7467600" y="3098307"/>
              <a:ext cx="152400" cy="1524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Oval 236"/>
            <p:cNvSpPr/>
            <p:nvPr/>
          </p:nvSpPr>
          <p:spPr>
            <a:xfrm>
              <a:off x="6253579" y="3310631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Oval 237"/>
            <p:cNvSpPr/>
            <p:nvPr/>
          </p:nvSpPr>
          <p:spPr>
            <a:xfrm>
              <a:off x="6024239" y="3429000"/>
              <a:ext cx="152400" cy="1524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Oval 238"/>
            <p:cNvSpPr/>
            <p:nvPr/>
          </p:nvSpPr>
          <p:spPr>
            <a:xfrm>
              <a:off x="6160363" y="2261586"/>
              <a:ext cx="152400" cy="1524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Oval 239"/>
            <p:cNvSpPr/>
            <p:nvPr/>
          </p:nvSpPr>
          <p:spPr>
            <a:xfrm>
              <a:off x="6378606" y="21336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Oval 240"/>
            <p:cNvSpPr/>
            <p:nvPr/>
          </p:nvSpPr>
          <p:spPr>
            <a:xfrm>
              <a:off x="8106052" y="26670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Oval 241"/>
            <p:cNvSpPr/>
            <p:nvPr/>
          </p:nvSpPr>
          <p:spPr>
            <a:xfrm>
              <a:off x="8534400" y="3174507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Oval 242"/>
            <p:cNvSpPr/>
            <p:nvPr/>
          </p:nvSpPr>
          <p:spPr>
            <a:xfrm>
              <a:off x="7772400" y="2261586"/>
              <a:ext cx="152400" cy="1524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Oval 243"/>
            <p:cNvSpPr/>
            <p:nvPr/>
          </p:nvSpPr>
          <p:spPr>
            <a:xfrm>
              <a:off x="7924800" y="4495800"/>
              <a:ext cx="152400" cy="1524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Oval 244"/>
            <p:cNvSpPr/>
            <p:nvPr/>
          </p:nvSpPr>
          <p:spPr>
            <a:xfrm>
              <a:off x="6312763" y="43434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5" name="Group 214"/>
          <p:cNvGrpSpPr/>
          <p:nvPr/>
        </p:nvGrpSpPr>
        <p:grpSpPr>
          <a:xfrm>
            <a:off x="5888065" y="2670296"/>
            <a:ext cx="2380079" cy="2308318"/>
            <a:chOff x="6754275" y="1122411"/>
            <a:chExt cx="2380079" cy="2308318"/>
          </a:xfrm>
        </p:grpSpPr>
        <p:cxnSp>
          <p:nvCxnSpPr>
            <p:cNvPr id="203" name="Straight Connector 202"/>
            <p:cNvCxnSpPr>
              <a:stCxn id="239" idx="7"/>
              <a:endCxn id="240" idx="3"/>
            </p:cNvCxnSpPr>
            <p:nvPr/>
          </p:nvCxnSpPr>
          <p:spPr>
            <a:xfrm flipV="1">
              <a:off x="6890399" y="1122411"/>
              <a:ext cx="110479" cy="20222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/>
            <p:cNvCxnSpPr>
              <a:stCxn id="238" idx="7"/>
              <a:endCxn id="237" idx="3"/>
            </p:cNvCxnSpPr>
            <p:nvPr/>
          </p:nvCxnSpPr>
          <p:spPr>
            <a:xfrm flipV="1">
              <a:off x="6754275" y="2299442"/>
              <a:ext cx="121576" cy="10605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>
              <a:stCxn id="243" idx="5"/>
              <a:endCxn id="241" idx="1"/>
            </p:cNvCxnSpPr>
            <p:nvPr/>
          </p:nvCxnSpPr>
          <p:spPr>
            <a:xfrm>
              <a:off x="8502436" y="1250397"/>
              <a:ext cx="225888" cy="29765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>
              <a:stCxn id="236" idx="6"/>
              <a:endCxn id="242" idx="2"/>
            </p:cNvCxnSpPr>
            <p:nvPr/>
          </p:nvCxnSpPr>
          <p:spPr>
            <a:xfrm>
              <a:off x="8219954" y="2033236"/>
              <a:ext cx="914400" cy="7620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>
              <a:stCxn id="245" idx="6"/>
              <a:endCxn id="244" idx="2"/>
            </p:cNvCxnSpPr>
            <p:nvPr/>
          </p:nvCxnSpPr>
          <p:spPr>
            <a:xfrm>
              <a:off x="7065117" y="3278329"/>
              <a:ext cx="1459637" cy="15240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9" name="Group 258"/>
          <p:cNvGrpSpPr/>
          <p:nvPr/>
        </p:nvGrpSpPr>
        <p:grpSpPr>
          <a:xfrm>
            <a:off x="5748105" y="2529942"/>
            <a:ext cx="2662561" cy="2514600"/>
            <a:chOff x="6024239" y="2133600"/>
            <a:chExt cx="2662561" cy="2514600"/>
          </a:xfrm>
        </p:grpSpPr>
        <p:sp>
          <p:nvSpPr>
            <p:cNvPr id="260" name="Oval 259"/>
            <p:cNvSpPr/>
            <p:nvPr/>
          </p:nvSpPr>
          <p:spPr>
            <a:xfrm>
              <a:off x="7467600" y="3098307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Oval 260"/>
            <p:cNvSpPr/>
            <p:nvPr/>
          </p:nvSpPr>
          <p:spPr>
            <a:xfrm>
              <a:off x="6253579" y="3310631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Oval 261"/>
            <p:cNvSpPr/>
            <p:nvPr/>
          </p:nvSpPr>
          <p:spPr>
            <a:xfrm>
              <a:off x="6024239" y="34290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Oval 262"/>
            <p:cNvSpPr/>
            <p:nvPr/>
          </p:nvSpPr>
          <p:spPr>
            <a:xfrm>
              <a:off x="6160363" y="2261586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Oval 263"/>
            <p:cNvSpPr/>
            <p:nvPr/>
          </p:nvSpPr>
          <p:spPr>
            <a:xfrm>
              <a:off x="6378606" y="21336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Oval 264"/>
            <p:cNvSpPr/>
            <p:nvPr/>
          </p:nvSpPr>
          <p:spPr>
            <a:xfrm>
              <a:off x="8106052" y="26670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Oval 265"/>
            <p:cNvSpPr/>
            <p:nvPr/>
          </p:nvSpPr>
          <p:spPr>
            <a:xfrm>
              <a:off x="8534400" y="3174507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Oval 266"/>
            <p:cNvSpPr/>
            <p:nvPr/>
          </p:nvSpPr>
          <p:spPr>
            <a:xfrm>
              <a:off x="7772400" y="2261586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Oval 267"/>
            <p:cNvSpPr/>
            <p:nvPr/>
          </p:nvSpPr>
          <p:spPr>
            <a:xfrm>
              <a:off x="7924800" y="44958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Oval 268"/>
            <p:cNvSpPr/>
            <p:nvPr/>
          </p:nvSpPr>
          <p:spPr>
            <a:xfrm>
              <a:off x="6312763" y="43434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0" name="Group 249"/>
          <p:cNvGrpSpPr/>
          <p:nvPr/>
        </p:nvGrpSpPr>
        <p:grpSpPr>
          <a:xfrm>
            <a:off x="5824305" y="2660024"/>
            <a:ext cx="2433961" cy="2308318"/>
            <a:chOff x="9753600" y="1918442"/>
            <a:chExt cx="2433961" cy="2308318"/>
          </a:xfrm>
        </p:grpSpPr>
        <p:sp>
          <p:nvSpPr>
            <p:cNvPr id="271" name="Oval 270"/>
            <p:cNvSpPr/>
            <p:nvPr/>
          </p:nvSpPr>
          <p:spPr>
            <a:xfrm>
              <a:off x="9889724" y="2410906"/>
              <a:ext cx="152400" cy="1524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Oval 271"/>
            <p:cNvSpPr/>
            <p:nvPr/>
          </p:nvSpPr>
          <p:spPr>
            <a:xfrm>
              <a:off x="11576728" y="2607452"/>
              <a:ext cx="152400" cy="1524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Oval 272"/>
            <p:cNvSpPr/>
            <p:nvPr/>
          </p:nvSpPr>
          <p:spPr>
            <a:xfrm>
              <a:off x="10744200" y="4074360"/>
              <a:ext cx="152400" cy="1524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49" name="Group 248"/>
            <p:cNvGrpSpPr/>
            <p:nvPr/>
          </p:nvGrpSpPr>
          <p:grpSpPr>
            <a:xfrm>
              <a:off x="9753600" y="1918442"/>
              <a:ext cx="2433961" cy="2308318"/>
              <a:chOff x="9753600" y="1918442"/>
              <a:chExt cx="2433961" cy="2308318"/>
            </a:xfrm>
          </p:grpSpPr>
          <p:cxnSp>
            <p:nvCxnSpPr>
              <p:cNvPr id="218" name="Straight Connector 217"/>
              <p:cNvCxnSpPr>
                <a:stCxn id="263" idx="4"/>
                <a:endCxn id="271" idx="0"/>
              </p:cNvCxnSpPr>
              <p:nvPr/>
            </p:nvCxnSpPr>
            <p:spPr>
              <a:xfrm>
                <a:off x="9889724" y="2068746"/>
                <a:ext cx="76200" cy="34216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Connector 219"/>
              <p:cNvCxnSpPr>
                <a:stCxn id="264" idx="3"/>
                <a:endCxn id="271" idx="0"/>
              </p:cNvCxnSpPr>
              <p:nvPr/>
            </p:nvCxnSpPr>
            <p:spPr>
              <a:xfrm flipH="1">
                <a:off x="9965924" y="1918442"/>
                <a:ext cx="88161" cy="492464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Straight Connector 221"/>
              <p:cNvCxnSpPr>
                <a:stCxn id="271" idx="3"/>
                <a:endCxn id="262" idx="0"/>
              </p:cNvCxnSpPr>
              <p:nvPr/>
            </p:nvCxnSpPr>
            <p:spPr>
              <a:xfrm flipH="1">
                <a:off x="9753600" y="2540988"/>
                <a:ext cx="158442" cy="542772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Straight Connector 223"/>
              <p:cNvCxnSpPr>
                <a:stCxn id="271" idx="4"/>
                <a:endCxn id="261" idx="0"/>
              </p:cNvCxnSpPr>
              <p:nvPr/>
            </p:nvCxnSpPr>
            <p:spPr>
              <a:xfrm>
                <a:off x="9965924" y="2563306"/>
                <a:ext cx="17016" cy="402085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/>
              <p:cNvCxnSpPr>
                <a:stCxn id="265" idx="3"/>
                <a:endCxn id="272" idx="7"/>
              </p:cNvCxnSpPr>
              <p:nvPr/>
            </p:nvCxnSpPr>
            <p:spPr>
              <a:xfrm flipH="1">
                <a:off x="11706810" y="2451842"/>
                <a:ext cx="74721" cy="177928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Connector 228"/>
              <p:cNvCxnSpPr>
                <a:stCxn id="267" idx="4"/>
                <a:endCxn id="272" idx="0"/>
              </p:cNvCxnSpPr>
              <p:nvPr/>
            </p:nvCxnSpPr>
            <p:spPr>
              <a:xfrm>
                <a:off x="11501761" y="2068746"/>
                <a:ext cx="151167" cy="538706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Straight Connector 230"/>
              <p:cNvCxnSpPr>
                <a:stCxn id="260" idx="6"/>
                <a:endCxn id="272" idx="2"/>
              </p:cNvCxnSpPr>
              <p:nvPr/>
            </p:nvCxnSpPr>
            <p:spPr>
              <a:xfrm flipV="1">
                <a:off x="11273161" y="2683652"/>
                <a:ext cx="303567" cy="145615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Straight Connector 232"/>
              <p:cNvCxnSpPr>
                <a:stCxn id="272" idx="5"/>
                <a:endCxn id="266" idx="2"/>
              </p:cNvCxnSpPr>
              <p:nvPr/>
            </p:nvCxnSpPr>
            <p:spPr>
              <a:xfrm>
                <a:off x="11706810" y="2737534"/>
                <a:ext cx="480751" cy="167933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Straight Connector 245"/>
              <p:cNvCxnSpPr>
                <a:stCxn id="269" idx="6"/>
                <a:endCxn id="273" idx="2"/>
              </p:cNvCxnSpPr>
              <p:nvPr/>
            </p:nvCxnSpPr>
            <p:spPr>
              <a:xfrm>
                <a:off x="10118324" y="4074360"/>
                <a:ext cx="625876" cy="7620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Straight Connector 247"/>
              <p:cNvCxnSpPr>
                <a:stCxn id="273" idx="6"/>
                <a:endCxn id="268" idx="2"/>
              </p:cNvCxnSpPr>
              <p:nvPr/>
            </p:nvCxnSpPr>
            <p:spPr>
              <a:xfrm>
                <a:off x="10896600" y="4150560"/>
                <a:ext cx="681361" cy="7620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21" name="Picture 1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349" y="674631"/>
            <a:ext cx="2019433" cy="15145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22066" y="1431919"/>
                <a:ext cx="7296518" cy="8164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Combinatorial problems on graphs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ℝ</m:t>
                        </m:r>
                      </m:e>
                      <m:sup>
                        <m:r>
                          <a:rPr lang="en-US" sz="2800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𝒅</m:t>
                        </m:r>
                      </m:sup>
                    </m:sSup>
                  </m:oMath>
                </a14:m>
                <a:endParaRPr lang="en-US" sz="28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066" y="1431919"/>
                <a:ext cx="7296518" cy="816442"/>
              </a:xfrm>
              <a:prstGeom prst="rect">
                <a:avLst/>
              </a:prstGeom>
              <a:blipFill rotWithShape="1">
                <a:blip r:embed="rId3"/>
                <a:stretch>
                  <a:fillRect l="-1671" t="-4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5295325" y="4409047"/>
            <a:ext cx="3781582" cy="224676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Arora-Mitchell-style “Divide and Conquer”, </a:t>
            </a:r>
            <a:r>
              <a:rPr lang="en-US" sz="2800" b="1" dirty="0">
                <a:solidFill>
                  <a:srgbClr val="FF0000"/>
                </a:solidFill>
              </a:rPr>
              <a:t>e</a:t>
            </a:r>
            <a:r>
              <a:rPr lang="en-US" sz="2800" b="1" dirty="0" smtClean="0">
                <a:solidFill>
                  <a:srgbClr val="FF0000"/>
                </a:solidFill>
              </a:rPr>
              <a:t>asy  to implement in Massively Parallel Computational Models</a:t>
            </a:r>
            <a:endParaRPr lang="en-US" sz="28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TextBox 124"/>
              <p:cNvSpPr txBox="1"/>
              <p:nvPr/>
            </p:nvSpPr>
            <p:spPr>
              <a:xfrm>
                <a:off x="2819400" y="4409047"/>
                <a:ext cx="2475925" cy="2123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}"/>
                          <m:ctrlPr>
                            <a:rPr lang="en-US" sz="132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/>
                      </m:d>
                    </m:oMath>
                  </m:oMathPara>
                </a14:m>
                <a:endParaRPr lang="en-US" sz="13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25" name="TextBox 1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4409047"/>
                <a:ext cx="2475925" cy="212365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/>
          <p:cNvGrpSpPr/>
          <p:nvPr/>
        </p:nvGrpSpPr>
        <p:grpSpPr>
          <a:xfrm>
            <a:off x="3421971" y="1890148"/>
            <a:ext cx="5401471" cy="2123658"/>
            <a:chOff x="3270587" y="1890148"/>
            <a:chExt cx="5401471" cy="212365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8" name="TextBox 127"/>
                <p:cNvSpPr txBox="1"/>
                <p:nvPr/>
              </p:nvSpPr>
              <p:spPr>
                <a:xfrm>
                  <a:off x="3270587" y="1890148"/>
                  <a:ext cx="2657541" cy="212365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"/>
                            <m:endChr m:val="}"/>
                            <m:ctrlPr>
                              <a:rPr lang="en-US" sz="132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dPr>
                          <m:e/>
                        </m:d>
                      </m:oMath>
                    </m:oMathPara>
                  </a14:m>
                  <a:endParaRPr lang="en-US" sz="132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128" name="TextBox 1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70587" y="1890148"/>
                  <a:ext cx="2657541" cy="2123658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0" name="TextBox 129"/>
            <p:cNvSpPr txBox="1"/>
            <p:nvPr/>
          </p:nvSpPr>
          <p:spPr>
            <a:xfrm>
              <a:off x="5716152" y="2768128"/>
              <a:ext cx="295590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</a:rPr>
                <a:t>Need new theory!</a:t>
              </a:r>
              <a:endParaRPr lang="en-US" sz="28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222066" y="4361924"/>
            <a:ext cx="8588716" cy="2170781"/>
            <a:chOff x="222066" y="4361924"/>
            <a:chExt cx="8588716" cy="2170781"/>
          </a:xfrm>
        </p:grpSpPr>
        <p:cxnSp>
          <p:nvCxnSpPr>
            <p:cNvPr id="31" name="Straight Connector 30"/>
            <p:cNvCxnSpPr>
              <a:stCxn id="3" idx="1"/>
            </p:cNvCxnSpPr>
            <p:nvPr/>
          </p:nvCxnSpPr>
          <p:spPr>
            <a:xfrm>
              <a:off x="247649" y="4361924"/>
              <a:ext cx="8439151" cy="2170781"/>
            </a:xfrm>
            <a:prstGeom prst="line">
              <a:avLst/>
            </a:prstGeom>
            <a:ln w="1270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 flipV="1">
              <a:off x="222066" y="4409047"/>
              <a:ext cx="8588716" cy="1991753"/>
            </a:xfrm>
            <a:prstGeom prst="line">
              <a:avLst/>
            </a:prstGeom>
            <a:ln w="1270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55959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5" grpId="0"/>
      <p:bldP spid="17" grpId="0"/>
      <p:bldP spid="1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MST: Single Linkage Clustering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33400" y="1295400"/>
                <a:ext cx="8229600" cy="4525963"/>
              </a:xfrm>
            </p:spPr>
            <p:txBody>
              <a:bodyPr/>
              <a:lstStyle/>
              <a:p>
                <a:r>
                  <a:rPr lang="en-US" sz="2800" dirty="0" smtClean="0"/>
                  <a:t>[Zahn’71] </a:t>
                </a:r>
                <a:r>
                  <a:rPr lang="en-US" sz="2800" b="1" dirty="0" smtClean="0"/>
                  <a:t>Clustering</a:t>
                </a:r>
                <a:r>
                  <a:rPr lang="en-US" sz="2800" dirty="0" smtClean="0"/>
                  <a:t> via MST (Single-linkage): </a:t>
                </a:r>
              </a:p>
              <a:p>
                <a:pPr marL="0" indent="0">
                  <a:buNone/>
                </a:pPr>
                <a:r>
                  <a:rPr lang="en-US" sz="2800" b="1" dirty="0" smtClean="0">
                    <a:solidFill>
                      <a:srgbClr val="0070C0"/>
                    </a:solidFill>
                  </a:rPr>
                  <a:t>k</a:t>
                </a:r>
                <a:r>
                  <a:rPr lang="en-US" sz="2800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sz="2800" dirty="0" smtClean="0"/>
                  <a:t>clusters: remove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𝒌</m:t>
                    </m:r>
                    <m:r>
                      <a:rPr lang="en-US" sz="28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−</m:t>
                    </m:r>
                    <m:r>
                      <a:rPr lang="en-US" sz="28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𝟏</m:t>
                    </m:r>
                  </m:oMath>
                </a14:m>
                <a:r>
                  <a:rPr lang="en-US" sz="2800" dirty="0" smtClean="0"/>
                  <a:t> longest edges from MST</a:t>
                </a:r>
              </a:p>
              <a:p>
                <a:r>
                  <a:rPr lang="en-US" dirty="0" smtClean="0"/>
                  <a:t>Maximizes </a:t>
                </a:r>
                <a:r>
                  <a:rPr lang="en-US" b="1" dirty="0" smtClean="0"/>
                  <a:t>minimum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intercluster</a:t>
                </a:r>
                <a:r>
                  <a:rPr lang="en-US" dirty="0" smtClean="0"/>
                  <a:t> distance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3400" y="1295400"/>
                <a:ext cx="8229600" cy="4525963"/>
              </a:xfrm>
              <a:blipFill rotWithShape="1">
                <a:blip r:embed="rId3"/>
                <a:stretch>
                  <a:fillRect l="-1704" t="-1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997007"/>
            <a:ext cx="4157853" cy="3098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96852" y="6197407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[Kleinberg, </a:t>
            </a:r>
            <a:r>
              <a:rPr lang="en-US" sz="2800" dirty="0" err="1" smtClean="0">
                <a:solidFill>
                  <a:srgbClr val="0070C0"/>
                </a:solidFill>
              </a:rPr>
              <a:t>Tardos</a:t>
            </a:r>
            <a:r>
              <a:rPr lang="en-US" sz="2800" dirty="0" smtClean="0">
                <a:solidFill>
                  <a:srgbClr val="0070C0"/>
                </a:solidFill>
              </a:rPr>
              <a:t>]</a:t>
            </a:r>
            <a:endParaRPr 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409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Earth-Mover Distance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43000"/>
          </a:xfrm>
        </p:spPr>
        <p:txBody>
          <a:bodyPr/>
          <a:lstStyle/>
          <a:p>
            <a:r>
              <a:rPr lang="en-US" dirty="0" smtClean="0"/>
              <a:t>Computer vision: compare two pictures of moving objects (stars, MRI scans)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48000"/>
            <a:ext cx="4106157" cy="36230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048000"/>
            <a:ext cx="4106156" cy="3623079"/>
          </a:xfrm>
          <a:prstGeom prst="rect">
            <a:avLst/>
          </a:prstGeom>
        </p:spPr>
      </p:pic>
      <p:sp>
        <p:nvSpPr>
          <p:cNvPr id="6" name="5-Point Star 5"/>
          <p:cNvSpPr/>
          <p:nvPr/>
        </p:nvSpPr>
        <p:spPr>
          <a:xfrm>
            <a:off x="1461448" y="3888475"/>
            <a:ext cx="152400" cy="152400"/>
          </a:xfrm>
          <a:prstGeom prst="star5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7" name="5-Point Star 6"/>
          <p:cNvSpPr/>
          <p:nvPr/>
        </p:nvSpPr>
        <p:spPr>
          <a:xfrm>
            <a:off x="2197290" y="5334000"/>
            <a:ext cx="152400" cy="152400"/>
          </a:xfrm>
          <a:prstGeom prst="star5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8" name="5-Point Star 7"/>
          <p:cNvSpPr/>
          <p:nvPr/>
        </p:nvSpPr>
        <p:spPr>
          <a:xfrm>
            <a:off x="1905000" y="4966648"/>
            <a:ext cx="152400" cy="152400"/>
          </a:xfrm>
          <a:prstGeom prst="star5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9" name="5-Point Star 8"/>
          <p:cNvSpPr/>
          <p:nvPr/>
        </p:nvSpPr>
        <p:spPr>
          <a:xfrm>
            <a:off x="2209800" y="4218296"/>
            <a:ext cx="152400" cy="152400"/>
          </a:xfrm>
          <a:prstGeom prst="star5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10" name="5-Point Star 9"/>
          <p:cNvSpPr/>
          <p:nvPr/>
        </p:nvSpPr>
        <p:spPr>
          <a:xfrm>
            <a:off x="2514600" y="3965812"/>
            <a:ext cx="152400" cy="152400"/>
          </a:xfrm>
          <a:prstGeom prst="star5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804848" y="4040875"/>
            <a:ext cx="1053152" cy="1520588"/>
            <a:chOff x="5804848" y="4040875"/>
            <a:chExt cx="1053152" cy="1520588"/>
          </a:xfrm>
        </p:grpSpPr>
        <p:sp>
          <p:nvSpPr>
            <p:cNvPr id="12" name="5-Point Star 11"/>
            <p:cNvSpPr/>
            <p:nvPr/>
          </p:nvSpPr>
          <p:spPr>
            <a:xfrm>
              <a:off x="5804848" y="4054523"/>
              <a:ext cx="152400" cy="152400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3" name="5-Point Star 12"/>
            <p:cNvSpPr/>
            <p:nvPr/>
          </p:nvSpPr>
          <p:spPr>
            <a:xfrm>
              <a:off x="6388290" y="5409063"/>
              <a:ext cx="152400" cy="152400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4" name="5-Point Star 13"/>
            <p:cNvSpPr/>
            <p:nvPr/>
          </p:nvSpPr>
          <p:spPr>
            <a:xfrm>
              <a:off x="6096000" y="5041711"/>
              <a:ext cx="152400" cy="152400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5" name="5-Point Star 14"/>
            <p:cNvSpPr/>
            <p:nvPr/>
          </p:nvSpPr>
          <p:spPr>
            <a:xfrm>
              <a:off x="6660108" y="5041711"/>
              <a:ext cx="152400" cy="152400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6" name="5-Point Star 15"/>
            <p:cNvSpPr/>
            <p:nvPr/>
          </p:nvSpPr>
          <p:spPr>
            <a:xfrm>
              <a:off x="6705600" y="4040875"/>
              <a:ext cx="152400" cy="152400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</p:grpSp>
      <p:cxnSp>
        <p:nvCxnSpPr>
          <p:cNvPr id="17" name="Straight Connector 16"/>
          <p:cNvCxnSpPr>
            <a:stCxn id="9" idx="3"/>
          </p:cNvCxnSpPr>
          <p:nvPr/>
        </p:nvCxnSpPr>
        <p:spPr>
          <a:xfrm>
            <a:off x="2333094" y="4370696"/>
            <a:ext cx="257706" cy="672152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6" idx="3"/>
          </p:cNvCxnSpPr>
          <p:nvPr/>
        </p:nvCxnSpPr>
        <p:spPr>
          <a:xfrm>
            <a:off x="1584742" y="4040875"/>
            <a:ext cx="100188" cy="89848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9789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45143E-6 L -0.45069 -2.45143E-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3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Computational Model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1219200"/>
                <a:ext cx="8763000" cy="2743200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b="1" dirty="0" smtClean="0"/>
                  <a:t>Input</a:t>
                </a:r>
                <a:r>
                  <a:rPr lang="en-US" dirty="0" smtClean="0"/>
                  <a:t>: </a:t>
                </a:r>
                <a:r>
                  <a:rPr lang="en-US" b="1" dirty="0" smtClean="0">
                    <a:solidFill>
                      <a:srgbClr val="0070C0"/>
                    </a:solidFill>
                  </a:rPr>
                  <a:t>n</a:t>
                </a:r>
                <a:r>
                  <a:rPr lang="en-US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US" dirty="0" smtClean="0"/>
                  <a:t>points in a </a:t>
                </a:r>
                <a:r>
                  <a:rPr lang="en-US" b="1" dirty="0" smtClean="0">
                    <a:solidFill>
                      <a:srgbClr val="00B050"/>
                    </a:solidFill>
                  </a:rPr>
                  <a:t>d</a:t>
                </a:r>
                <a:r>
                  <a:rPr lang="en-US" dirty="0" smtClean="0"/>
                  <a:t>-dimensional space (</a:t>
                </a:r>
                <a:r>
                  <a:rPr lang="en-US" b="1" dirty="0" smtClean="0">
                    <a:solidFill>
                      <a:srgbClr val="00B050"/>
                    </a:solidFill>
                  </a:rPr>
                  <a:t>d</a:t>
                </a:r>
                <a:r>
                  <a:rPr lang="en-US" dirty="0" smtClean="0"/>
                  <a:t> constant)</a:t>
                </a:r>
              </a:p>
              <a:p>
                <a14:m>
                  <m:oMath xmlns:m="http://schemas.openxmlformats.org/officeDocument/2006/math">
                    <m:r>
                      <a:rPr lang="en-US" b="1" i="1" dirty="0">
                        <a:latin typeface="Cambria Math"/>
                      </a:rPr>
                      <m:t>𝑴</m:t>
                    </m:r>
                  </m:oMath>
                </a14:m>
                <a:r>
                  <a:rPr lang="en-US" dirty="0"/>
                  <a:t> machines, space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/>
                      </a:rPr>
                      <m:t>𝑺</m:t>
                    </m:r>
                  </m:oMath>
                </a14:m>
                <a:r>
                  <a:rPr lang="en-US" dirty="0"/>
                  <a:t> on each </a:t>
                </a:r>
                <a:r>
                  <a:rPr lang="en-US" dirty="0" smtClean="0"/>
                  <a:t>(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/>
                      </a:rPr>
                      <m:t>𝑺</m:t>
                    </m:r>
                  </m:oMath>
                </a14:m>
                <a:r>
                  <a:rPr lang="en-US" dirty="0" smtClean="0"/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𝛼</m:t>
                        </m:r>
                        <m:r>
                          <a:rPr lang="en-US" b="0" i="1" dirty="0" smtClean="0">
                            <a:latin typeface="Cambria Math"/>
                          </a:rPr>
                          <m:t> </m:t>
                        </m:r>
                      </m:sup>
                    </m:sSup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0&lt;</m:t>
                    </m:r>
                    <m:r>
                      <a:rPr lang="en-US" i="1" dirty="0" smtClean="0">
                        <a:latin typeface="Cambria Math"/>
                      </a:rPr>
                      <m:t>𝛼</m:t>
                    </m:r>
                    <m:r>
                      <a:rPr lang="en-US" i="1" dirty="0" smtClean="0">
                        <a:latin typeface="Cambria Math"/>
                      </a:rPr>
                      <m:t>&lt;1</m:t>
                    </m:r>
                  </m:oMath>
                </a14:m>
                <a:r>
                  <a:rPr lang="en-US" dirty="0" smtClean="0"/>
                  <a:t> )</a:t>
                </a:r>
                <a:endParaRPr lang="en-US" dirty="0"/>
              </a:p>
              <a:p>
                <a:pPr lvl="1"/>
                <a:r>
                  <a:rPr lang="en-US" dirty="0"/>
                  <a:t>Constant overhead in total space: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/>
                      </a:rPr>
                      <m:t>𝑴</m:t>
                    </m:r>
                    <m:r>
                      <a:rPr lang="en-US" i="1" dirty="0">
                        <a:latin typeface="Cambria Math"/>
                      </a:rPr>
                      <m:t>⋅</m:t>
                    </m:r>
                    <m:r>
                      <a:rPr lang="en-US" b="1" i="1" dirty="0">
                        <a:latin typeface="Cambria Math"/>
                      </a:rPr>
                      <m:t>𝑺</m:t>
                    </m:r>
                    <m:r>
                      <a:rPr lang="en-US" i="1" dirty="0">
                        <a:latin typeface="Cambria Math"/>
                      </a:rPr>
                      <m:t> = </m:t>
                    </m:r>
                    <m:r>
                      <a:rPr lang="en-US" i="1" dirty="0">
                        <a:latin typeface="Cambria Math"/>
                      </a:rPr>
                      <m:t>𝑂</m:t>
                    </m:r>
                    <m:r>
                      <a:rPr lang="en-US" i="1" dirty="0">
                        <a:latin typeface="Cambria Math"/>
                      </a:rPr>
                      <m:t>(</m:t>
                    </m:r>
                    <m:r>
                      <a:rPr lang="en-US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𝒏</m:t>
                    </m:r>
                    <m:r>
                      <a:rPr lang="en-US" i="1" dirty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b="1" dirty="0" smtClean="0"/>
                  <a:t>Output</a:t>
                </a:r>
                <a:r>
                  <a:rPr lang="en-US" dirty="0"/>
                  <a:t>: solution to a geometric </a:t>
                </a:r>
                <a:r>
                  <a:rPr lang="en-US" dirty="0" smtClean="0"/>
                  <a:t>problem (size O(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𝒏</m:t>
                    </m:r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)</a:t>
                </a:r>
              </a:p>
              <a:p>
                <a:pPr lvl="1"/>
                <a:r>
                  <a:rPr lang="en-US" dirty="0" smtClean="0"/>
                  <a:t>Doesn’t fit on a single machine (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𝑺</m:t>
                    </m:r>
                    <m:r>
                      <a:rPr lang="en-US" b="0" i="0" dirty="0" smtClean="0">
                        <a:latin typeface="Cambria Math"/>
                      </a:rPr>
                      <m:t>≪</m:t>
                    </m:r>
                    <m:r>
                      <a:rPr lang="en-US" i="1" dirty="0" smtClean="0">
                        <a:latin typeface="Cambria Math"/>
                      </a:rPr>
                      <m:t> </m:t>
                    </m:r>
                    <m:r>
                      <a:rPr lang="en-US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𝒏</m:t>
                    </m:r>
                  </m:oMath>
                </a14:m>
                <a:r>
                  <a:rPr lang="en-US" dirty="0" smtClean="0"/>
                  <a:t>)</a:t>
                </a:r>
                <a:endParaRPr lang="en-US" dirty="0"/>
              </a:p>
              <a:p>
                <a:pPr marL="914400" lvl="2" indent="0">
                  <a:buNone/>
                </a:pPr>
                <a:endParaRPr lang="en-US" dirty="0"/>
              </a:p>
              <a:p>
                <a:endParaRPr lang="en-US" dirty="0" smtClean="0"/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219200"/>
                <a:ext cx="8763000" cy="2743200"/>
              </a:xfrm>
              <a:blipFill rotWithShape="1">
                <a:blip r:embed="rId2"/>
                <a:stretch>
                  <a:fillRect l="-1391" t="-2667" r="-348" b="-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2006449"/>
            <a:ext cx="3505200" cy="2177699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175" y="3893850"/>
            <a:ext cx="4048125" cy="2228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5181600" y="4655850"/>
            <a:ext cx="3886200" cy="1569660"/>
            <a:chOff x="5181600" y="4572000"/>
            <a:chExt cx="3886200" cy="156966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5181600" y="4572000"/>
                  <a:ext cx="1562100" cy="15696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"/>
                            <m:endChr m:val="}"/>
                            <m:ctrlPr>
                              <a:rPr lang="en-US" sz="96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dPr>
                          <m:e/>
                        </m:d>
                      </m:oMath>
                    </m:oMathPara>
                  </a14:m>
                  <a:endParaRPr lang="en-US" sz="9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81600" y="4572000"/>
                  <a:ext cx="1562100" cy="156966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r="-468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6934200" y="5211738"/>
                  <a:ext cx="21336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800" b="1" i="1" dirty="0" smtClean="0">
                          <a:latin typeface="Cambria Math"/>
                        </a:rPr>
                        <m:t>𝑴</m:t>
                      </m:r>
                      <m:r>
                        <a:rPr lang="en-US" sz="2800" b="1" i="1" dirty="0" smtClean="0">
                          <a:latin typeface="Cambria Math"/>
                        </a:rPr>
                        <m:t> </m:t>
                      </m:r>
                    </m:oMath>
                  </a14:m>
                  <a:r>
                    <a:rPr lang="en-US" sz="2800" dirty="0" smtClean="0"/>
                    <a:t>machines</a:t>
                  </a:r>
                  <a:endParaRPr lang="en-US" sz="2800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34200" y="5211738"/>
                  <a:ext cx="2133600" cy="523220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t="-10465" b="-325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Group 5"/>
          <p:cNvGrpSpPr/>
          <p:nvPr/>
        </p:nvGrpSpPr>
        <p:grpSpPr>
          <a:xfrm>
            <a:off x="1724025" y="4776148"/>
            <a:ext cx="2324100" cy="2085320"/>
            <a:chOff x="1724025" y="4692298"/>
            <a:chExt cx="2324100" cy="20853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 rot="5400000">
                  <a:off x="1727805" y="4688518"/>
                  <a:ext cx="1562100" cy="15696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"/>
                            <m:endChr m:val="}"/>
                            <m:ctrlPr>
                              <a:rPr lang="en-US" sz="96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dPr>
                          <m:e/>
                        </m:d>
                      </m:oMath>
                    </m:oMathPara>
                  </a14:m>
                  <a:endParaRPr lang="en-US" sz="96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5400000">
                  <a:off x="1727805" y="4688518"/>
                  <a:ext cx="1562100" cy="1569660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b="-428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TextBox 11"/>
            <p:cNvSpPr txBox="1"/>
            <p:nvPr/>
          </p:nvSpPr>
          <p:spPr>
            <a:xfrm>
              <a:off x="1914525" y="6254398"/>
              <a:ext cx="2133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S </a:t>
              </a:r>
              <a:r>
                <a:rPr lang="en-US" sz="2800" dirty="0" smtClean="0"/>
                <a:t>space</a:t>
              </a:r>
              <a:endParaRPr lang="en-US" sz="28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28600" y="3933438"/>
                <a:ext cx="43434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0" dirty="0" smtClean="0">
                        <a:solidFill>
                          <a:schemeClr val="tx1"/>
                        </a:solidFill>
                        <a:latin typeface="Cambria Math"/>
                      </a:rPr>
                      <m:t>𝐈𝐧𝐩𝐮𝐭</m:t>
                    </m:r>
                    <m:r>
                      <a:rPr lang="en-US" sz="2800" b="1" i="0" dirty="0" smtClean="0">
                        <a:solidFill>
                          <a:schemeClr val="tx1"/>
                        </a:solidFill>
                        <a:latin typeface="Cambria Math"/>
                      </a:rPr>
                      <m:t>:</m:t>
                    </m:r>
                    <m:r>
                      <a:rPr lang="en-US" sz="28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r>
                      <a:rPr lang="en-US" sz="28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𝒏</m:t>
                    </m:r>
                  </m:oMath>
                </a14:m>
                <a:r>
                  <a:rPr lang="en-US" sz="2800" dirty="0" smtClean="0"/>
                  <a:t> points </a:t>
                </a:r>
                <a:r>
                  <a:rPr lang="en-US" sz="4400" b="1" dirty="0" smtClean="0">
                    <a:latin typeface="Cambria Math"/>
                    <a:ea typeface="Cambria Math"/>
                  </a:rPr>
                  <a:t>⇒</a:t>
                </a:r>
                <a:endParaRPr lang="en-US" sz="4400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3933438"/>
                <a:ext cx="4343400" cy="769441"/>
              </a:xfrm>
              <a:prstGeom prst="rect">
                <a:avLst/>
              </a:prstGeom>
              <a:blipFill rotWithShape="1">
                <a:blip r:embed="rId9"/>
                <a:stretch>
                  <a:fillRect t="-17460" b="-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410200" y="3886586"/>
                <a:ext cx="2076450" cy="7538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dirty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⇒</m:t>
                      </m:r>
                      <m:r>
                        <a:rPr lang="en-US" sz="4400" b="0" i="0" dirty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800" b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𝐎𝐮𝐭𝐩𝐮𝐭</m:t>
                      </m:r>
                      <m:r>
                        <a:rPr lang="en-US" sz="2800" b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:</m:t>
                      </m:r>
                      <m:r>
                        <a:rPr lang="en-US" sz="2800" b="0" i="1" dirty="0" smtClean="0">
                          <a:latin typeface="Cambria Math"/>
                        </a:rPr>
                        <m:t>𝑠𝑖𝑧𝑒</m:t>
                      </m:r>
                      <m:r>
                        <a:rPr lang="en-US" sz="2800" b="0" i="1" dirty="0" smtClean="0">
                          <a:latin typeface="Cambria Math"/>
                        </a:rPr>
                        <m:t> </m:t>
                      </m:r>
                      <m:r>
                        <a:rPr lang="en-US" sz="2800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𝑶</m:t>
                      </m:r>
                      <m:r>
                        <a:rPr lang="en-US" sz="2800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800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𝒏</m:t>
                      </m:r>
                      <m:r>
                        <a:rPr lang="en-US" sz="2800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200" y="3886586"/>
                <a:ext cx="2076450" cy="753861"/>
              </a:xfrm>
              <a:prstGeom prst="rect">
                <a:avLst/>
              </a:prstGeom>
              <a:blipFill rotWithShape="1">
                <a:blip r:embed="rId10"/>
                <a:stretch>
                  <a:fillRect r="-68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5010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724025" y="3810000"/>
            <a:ext cx="7343775" cy="2967618"/>
            <a:chOff x="1724025" y="3810000"/>
            <a:chExt cx="7343775" cy="2967618"/>
          </a:xfrm>
        </p:grpSpPr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2175" y="3810000"/>
              <a:ext cx="4048125" cy="22288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2" name="Group 21"/>
            <p:cNvGrpSpPr/>
            <p:nvPr/>
          </p:nvGrpSpPr>
          <p:grpSpPr>
            <a:xfrm>
              <a:off x="5181600" y="4572000"/>
              <a:ext cx="3886200" cy="1569660"/>
              <a:chOff x="5181600" y="4572000"/>
              <a:chExt cx="3886200" cy="156966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TextBox 22"/>
                  <p:cNvSpPr txBox="1"/>
                  <p:nvPr/>
                </p:nvSpPr>
                <p:spPr>
                  <a:xfrm>
                    <a:off x="5181600" y="4572000"/>
                    <a:ext cx="1562100" cy="156966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"/>
                              <m:endChr m:val="}"/>
                              <m:ctrlPr>
                                <a:rPr lang="en-US" sz="96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dPr>
                            <m:e/>
                          </m:d>
                        </m:oMath>
                      </m:oMathPara>
                    </a14:m>
                    <a:endParaRPr lang="en-US" sz="9600" dirty="0">
                      <a:solidFill>
                        <a:srgbClr val="7030A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3" name="TextBox 2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81600" y="4572000"/>
                    <a:ext cx="1562100" cy="1569660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 r="-468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TextBox 23"/>
                  <p:cNvSpPr txBox="1"/>
                  <p:nvPr/>
                </p:nvSpPr>
                <p:spPr>
                  <a:xfrm>
                    <a:off x="6934200" y="5211738"/>
                    <a:ext cx="2133600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800" b="1" i="1" dirty="0" smtClean="0">
                            <a:latin typeface="Cambria Math"/>
                          </a:rPr>
                          <m:t>𝑴</m:t>
                        </m:r>
                        <m:r>
                          <a:rPr lang="en-US" sz="2800" b="1" i="1" dirty="0" smtClean="0">
                            <a:latin typeface="Cambria Math"/>
                          </a:rPr>
                          <m:t> </m:t>
                        </m:r>
                      </m:oMath>
                    </a14:m>
                    <a:r>
                      <a:rPr lang="en-US" sz="2800" dirty="0" smtClean="0"/>
                      <a:t>machines</a:t>
                    </a:r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7" name="TextBox 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34200" y="5211738"/>
                    <a:ext cx="2133600" cy="523220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 t="-10465" b="-3255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5" name="Group 24"/>
            <p:cNvGrpSpPr/>
            <p:nvPr/>
          </p:nvGrpSpPr>
          <p:grpSpPr>
            <a:xfrm>
              <a:off x="1724025" y="4692298"/>
              <a:ext cx="2324100" cy="2085320"/>
              <a:chOff x="1724025" y="4692298"/>
              <a:chExt cx="2324100" cy="208532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TextBox 25"/>
                  <p:cNvSpPr txBox="1"/>
                  <p:nvPr/>
                </p:nvSpPr>
                <p:spPr>
                  <a:xfrm rot="5400000">
                    <a:off x="1727805" y="4688518"/>
                    <a:ext cx="1562100" cy="156966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"/>
                              <m:endChr m:val="}"/>
                              <m:ctrlPr>
                                <a:rPr lang="en-US" sz="96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dPr>
                            <m:e/>
                          </m:d>
                        </m:oMath>
                      </m:oMathPara>
                    </a14:m>
                    <a:endParaRPr lang="en-US" sz="96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6" name="TextBox 2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5400000">
                    <a:off x="1727805" y="4688518"/>
                    <a:ext cx="1562100" cy="1569660"/>
                  </a:xfrm>
                  <a:prstGeom prst="rect">
                    <a:avLst/>
                  </a:prstGeom>
                  <a:blipFill rotWithShape="1">
                    <a:blip r:embed="rId8"/>
                    <a:stretch>
                      <a:fillRect b="-429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7" name="TextBox 26"/>
              <p:cNvSpPr txBox="1"/>
              <p:nvPr/>
            </p:nvSpPr>
            <p:spPr>
              <a:xfrm>
                <a:off x="1914525" y="6254398"/>
                <a:ext cx="2133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/>
                  <a:t>S </a:t>
                </a:r>
                <a:r>
                  <a:rPr lang="en-US" sz="2800" dirty="0" smtClean="0"/>
                  <a:t>space</a:t>
                </a:r>
                <a:endParaRPr lang="en-US" sz="2800" dirty="0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Computational </a:t>
            </a:r>
            <a:r>
              <a:rPr lang="en-US" dirty="0" smtClean="0">
                <a:solidFill>
                  <a:srgbClr val="0070C0"/>
                </a:solidFill>
              </a:rPr>
              <a:t>Model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295400"/>
                <a:ext cx="8458200" cy="2819399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sz="3000" dirty="0" smtClean="0"/>
                  <a:t>Computation/Communication in </a:t>
                </a:r>
                <a14:m>
                  <m:oMath xmlns:m="http://schemas.openxmlformats.org/officeDocument/2006/math">
                    <m:r>
                      <a:rPr lang="en-US" sz="3000" b="1" i="1" dirty="0">
                        <a:solidFill>
                          <a:srgbClr val="FF0000"/>
                        </a:solidFill>
                        <a:latin typeface="Cambria Math"/>
                      </a:rPr>
                      <m:t>𝑹</m:t>
                    </m:r>
                  </m:oMath>
                </a14:m>
                <a:r>
                  <a:rPr lang="en-US" sz="3000" dirty="0"/>
                  <a:t> rounds:</a:t>
                </a:r>
              </a:p>
              <a:p>
                <a:pPr lvl="1"/>
                <a:r>
                  <a:rPr lang="en-US" sz="3000" dirty="0"/>
                  <a:t>Every machine performs </a:t>
                </a:r>
                <a:r>
                  <a:rPr lang="en-US" sz="3000" dirty="0" smtClean="0"/>
                  <a:t>a </a:t>
                </a:r>
                <a:r>
                  <a:rPr lang="en-US" sz="3000" b="1" dirty="0" smtClean="0"/>
                  <a:t>near-linear time</a:t>
                </a:r>
                <a:r>
                  <a:rPr lang="en-US" sz="3000" dirty="0" smtClean="0"/>
                  <a:t> </a:t>
                </a:r>
                <a:r>
                  <a:rPr lang="en-US" sz="3000" dirty="0"/>
                  <a:t>computation </a:t>
                </a:r>
                <a:r>
                  <a:rPr lang="en-US" sz="3000" dirty="0" smtClean="0"/>
                  <a:t>=&gt; Total </a:t>
                </a:r>
                <a:r>
                  <a:rPr lang="en-US" sz="3000" dirty="0"/>
                  <a:t>running time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/>
                      </a:rPr>
                      <m:t>𝑂</m:t>
                    </m:r>
                    <m:r>
                      <a:rPr lang="en-US" sz="3000" i="1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3000" b="1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000" b="1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</m:e>
                      <m:sup>
                        <m:r>
                          <a:rPr lang="en-US" sz="3000" b="1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sz="3000" b="1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3000" b="1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𝒐</m:t>
                        </m:r>
                        <m:r>
                          <a:rPr lang="en-US" sz="3000" b="1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3000" b="1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sz="3000" b="1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)</m:t>
                        </m:r>
                      </m:sup>
                    </m:sSup>
                    <m:r>
                      <a:rPr lang="en-US" sz="3000" b="1" i="1" dirty="0">
                        <a:solidFill>
                          <a:srgbClr val="FF0000"/>
                        </a:solidFill>
                        <a:latin typeface="Cambria Math"/>
                      </a:rPr>
                      <m:t>𝑹</m:t>
                    </m:r>
                    <m:r>
                      <a:rPr lang="en-US" sz="3000" i="1">
                        <a:latin typeface="Cambria Math"/>
                      </a:rPr>
                      <m:t>)</m:t>
                    </m:r>
                  </m:oMath>
                </a14:m>
                <a:endParaRPr lang="en-US" sz="3000" dirty="0"/>
              </a:p>
              <a:p>
                <a:pPr lvl="1"/>
                <a:r>
                  <a:rPr lang="en-US" sz="3000" dirty="0"/>
                  <a:t>Every machine </a:t>
                </a:r>
                <a:r>
                  <a:rPr lang="en-US" sz="3000" b="1" dirty="0" smtClean="0"/>
                  <a:t>sends/receives </a:t>
                </a:r>
                <a:r>
                  <a:rPr lang="en-US" sz="3000" b="1" dirty="0"/>
                  <a:t>at most </a:t>
                </a:r>
                <a14:m>
                  <m:oMath xmlns:m="http://schemas.openxmlformats.org/officeDocument/2006/math">
                    <m:r>
                      <a:rPr lang="en-US" sz="3000" b="1" i="1" dirty="0">
                        <a:latin typeface="Cambria Math"/>
                      </a:rPr>
                      <m:t>𝑺</m:t>
                    </m:r>
                  </m:oMath>
                </a14:m>
                <a:r>
                  <a:rPr lang="en-US" sz="3000" b="1" dirty="0"/>
                  <a:t> bits</a:t>
                </a:r>
                <a:r>
                  <a:rPr lang="en-US" sz="3000" dirty="0"/>
                  <a:t> of information </a:t>
                </a:r>
                <a:r>
                  <a:rPr lang="en-US" sz="3000" dirty="0" smtClean="0"/>
                  <a:t>=&gt; Total </a:t>
                </a:r>
                <a:r>
                  <a:rPr lang="en-US" sz="3000" dirty="0"/>
                  <a:t>communication </a:t>
                </a:r>
                <a14:m>
                  <m:oMath xmlns:m="http://schemas.openxmlformats.org/officeDocument/2006/math">
                    <m:r>
                      <a:rPr lang="en-US" sz="3000" i="1" dirty="0">
                        <a:latin typeface="Cambria Math"/>
                      </a:rPr>
                      <m:t>𝑂</m:t>
                    </m:r>
                    <m:r>
                      <a:rPr lang="en-US" sz="3000" i="1" dirty="0">
                        <a:latin typeface="Cambria Math"/>
                      </a:rPr>
                      <m:t>(</m:t>
                    </m:r>
                    <m:r>
                      <a:rPr lang="en-US" sz="30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𝒏</m:t>
                    </m:r>
                    <m:r>
                      <a:rPr lang="en-US" sz="3000" b="1" i="1" dirty="0">
                        <a:solidFill>
                          <a:srgbClr val="FF0000"/>
                        </a:solidFill>
                        <a:latin typeface="Cambria Math"/>
                      </a:rPr>
                      <m:t>𝑹</m:t>
                    </m:r>
                    <m:r>
                      <a:rPr lang="en-US" sz="3000" i="1" dirty="0">
                        <a:latin typeface="Cambria Math"/>
                      </a:rPr>
                      <m:t>)</m:t>
                    </m:r>
                  </m:oMath>
                </a14:m>
                <a:r>
                  <a:rPr lang="en-US" sz="3000" dirty="0"/>
                  <a:t>.</a:t>
                </a:r>
              </a:p>
              <a:p>
                <a:pPr marL="0" lvl="1" indent="0">
                  <a:buNone/>
                </a:pPr>
                <a:endParaRPr lang="en-US" sz="3000" b="1" dirty="0" smtClean="0"/>
              </a:p>
              <a:p>
                <a:pPr marL="0" lvl="1" indent="0">
                  <a:buNone/>
                </a:pPr>
                <a:r>
                  <a:rPr lang="en-US" sz="3000" b="1" dirty="0" smtClean="0"/>
                  <a:t>Goal</a:t>
                </a:r>
                <a:r>
                  <a:rPr lang="en-US" sz="3000" b="1" dirty="0"/>
                  <a:t>:</a:t>
                </a:r>
                <a:r>
                  <a:rPr lang="en-US" sz="3000" dirty="0"/>
                  <a:t> </a:t>
                </a:r>
                <a:r>
                  <a:rPr lang="en-US" sz="3000" dirty="0" smtClean="0"/>
                  <a:t>Minimize </a:t>
                </a:r>
                <a14:m>
                  <m:oMath xmlns:m="http://schemas.openxmlformats.org/officeDocument/2006/math">
                    <m:r>
                      <a:rPr lang="en-US" sz="3000" b="1" i="1" dirty="0">
                        <a:solidFill>
                          <a:srgbClr val="FF0000"/>
                        </a:solidFill>
                        <a:latin typeface="Cambria Math"/>
                      </a:rPr>
                      <m:t>𝑹</m:t>
                    </m:r>
                  </m:oMath>
                </a14:m>
                <a:r>
                  <a:rPr lang="en-US" sz="3000" dirty="0" smtClean="0"/>
                  <a:t>.                        </a:t>
                </a:r>
                <a:r>
                  <a:rPr lang="en-US" sz="3000" b="1" dirty="0" smtClean="0"/>
                  <a:t>Our work: </a:t>
                </a:r>
                <a14:m>
                  <m:oMath xmlns:m="http://schemas.openxmlformats.org/officeDocument/2006/math">
                    <m:r>
                      <a:rPr lang="en-US" sz="3000" b="1" i="1" dirty="0">
                        <a:solidFill>
                          <a:srgbClr val="FF0000"/>
                        </a:solidFill>
                        <a:latin typeface="Cambria Math"/>
                      </a:rPr>
                      <m:t>𝑹</m:t>
                    </m:r>
                  </m:oMath>
                </a14:m>
                <a:r>
                  <a:rPr lang="en-US" sz="3000" b="1" dirty="0" smtClean="0"/>
                  <a:t> = constant.</a:t>
                </a:r>
                <a:endParaRPr lang="en-US" sz="3000" b="1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295400"/>
                <a:ext cx="8458200" cy="2819399"/>
              </a:xfrm>
              <a:blipFill rotWithShape="1">
                <a:blip r:embed="rId9"/>
                <a:stretch>
                  <a:fillRect l="-1298" t="-43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429000" y="6119231"/>
                <a:ext cx="2781300" cy="541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dirty="0" smtClean="0">
                        <a:latin typeface="Cambria Math"/>
                      </a:rPr>
                      <m:t>𝑶</m:t>
                    </m:r>
                    <m:r>
                      <a:rPr lang="en-US" sz="2800" b="1" i="1" dirty="0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2800" b="1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1" i="1" dirty="0" smtClean="0">
                            <a:latin typeface="Cambria Math"/>
                          </a:rPr>
                          <m:t>𝑺</m:t>
                        </m:r>
                      </m:e>
                      <m:sup>
                        <m:r>
                          <a:rPr lang="en-US" sz="2800" b="1" i="1" dirty="0" smtClean="0">
                            <a:latin typeface="Cambria Math"/>
                          </a:rPr>
                          <m:t>𝟏</m:t>
                        </m:r>
                        <m:r>
                          <a:rPr lang="en-US" sz="2800" b="1" i="1" dirty="0" smtClean="0">
                            <a:latin typeface="Cambria Math"/>
                          </a:rPr>
                          <m:t>+</m:t>
                        </m:r>
                        <m:r>
                          <a:rPr lang="en-US" sz="2800" b="1" i="1" dirty="0" smtClean="0">
                            <a:latin typeface="Cambria Math"/>
                          </a:rPr>
                          <m:t>𝒐</m:t>
                        </m:r>
                        <m:r>
                          <a:rPr lang="en-US" sz="2800" b="1" i="1" dirty="0" smtClean="0">
                            <a:latin typeface="Cambria Math"/>
                          </a:rPr>
                          <m:t>(</m:t>
                        </m:r>
                        <m:r>
                          <a:rPr lang="en-US" sz="2800" b="1" i="1" dirty="0" smtClean="0">
                            <a:latin typeface="Cambria Math"/>
                          </a:rPr>
                          <m:t>𝟏</m:t>
                        </m:r>
                        <m:r>
                          <a:rPr lang="en-US" sz="2800" b="1" i="1" dirty="0" smtClean="0">
                            <a:latin typeface="Cambria Math"/>
                          </a:rPr>
                          <m:t>)</m:t>
                        </m:r>
                      </m:sup>
                    </m:sSup>
                    <m:r>
                      <a:rPr lang="en-US" sz="2800" b="1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800" b="1" dirty="0" smtClean="0"/>
                  <a:t> time</a:t>
                </a:r>
                <a:endParaRPr lang="en-US" sz="28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6119231"/>
                <a:ext cx="2781300" cy="541110"/>
              </a:xfrm>
              <a:prstGeom prst="rect">
                <a:avLst/>
              </a:prstGeom>
              <a:blipFill rotWithShape="1">
                <a:blip r:embed="rId10"/>
                <a:stretch>
                  <a:fillRect t="-6742" b="-314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/>
          <p:cNvGrpSpPr/>
          <p:nvPr/>
        </p:nvGrpSpPr>
        <p:grpSpPr>
          <a:xfrm>
            <a:off x="2838450" y="5050977"/>
            <a:ext cx="1200150" cy="369332"/>
            <a:chOff x="2838450" y="5050977"/>
            <a:chExt cx="1200150" cy="369332"/>
          </a:xfrm>
        </p:grpSpPr>
        <p:cxnSp>
          <p:nvCxnSpPr>
            <p:cNvPr id="10" name="Straight Arrow Connector 9"/>
            <p:cNvCxnSpPr/>
            <p:nvPr/>
          </p:nvCxnSpPr>
          <p:spPr>
            <a:xfrm flipV="1">
              <a:off x="3810000" y="5062054"/>
              <a:ext cx="0" cy="30701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3962400" y="5066890"/>
              <a:ext cx="0" cy="307018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2838450" y="5050977"/>
                  <a:ext cx="120015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0" i="1" dirty="0" smtClean="0">
                          <a:latin typeface="Cambria Math"/>
                        </a:rPr>
                        <m:t>≤</m:t>
                      </m:r>
                      <m:r>
                        <a:rPr lang="en-US" b="1" i="1" dirty="0" smtClean="0">
                          <a:latin typeface="Cambria Math"/>
                        </a:rPr>
                        <m:t>𝑺</m:t>
                      </m:r>
                    </m:oMath>
                  </a14:m>
                  <a:r>
                    <a:rPr lang="en-US" dirty="0" smtClean="0"/>
                    <a:t> bits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38450" y="5050977"/>
                  <a:ext cx="1200150" cy="369332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t="-8333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100866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70C0"/>
                </a:solidFill>
              </a:rPr>
              <a:t>MapReduce</a:t>
            </a:r>
            <a:r>
              <a:rPr lang="en-US" dirty="0" smtClean="0">
                <a:solidFill>
                  <a:srgbClr val="0070C0"/>
                </a:solidFill>
              </a:rPr>
              <a:t>-style computations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610600" cy="4525963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What I won’t discuss today</a:t>
                </a:r>
              </a:p>
              <a:p>
                <a:r>
                  <a:rPr lang="en-US" dirty="0" smtClean="0"/>
                  <a:t>PRAMs (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shared memory</a:t>
                </a:r>
                <a:r>
                  <a:rPr lang="en-US" dirty="0" smtClean="0"/>
                  <a:t>, multiple processors) (see e.g.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[Karloff, </a:t>
                </a:r>
                <a:r>
                  <a:rPr lang="en-US" dirty="0" err="1" smtClean="0">
                    <a:solidFill>
                      <a:srgbClr val="0070C0"/>
                    </a:solidFill>
                  </a:rPr>
                  <a:t>Suri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, Vassilvitskii‘10]</a:t>
                </a:r>
                <a:r>
                  <a:rPr lang="en-US" dirty="0" smtClean="0"/>
                  <a:t>)</a:t>
                </a:r>
              </a:p>
              <a:p>
                <a:pPr lvl="1"/>
                <a:r>
                  <a:rPr lang="en-US" dirty="0" smtClean="0"/>
                  <a:t>Computing XOR requires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 </m:t>
                    </m:r>
                    <m:acc>
                      <m:accPr>
                        <m:chr m:val="̃"/>
                        <m:ctrlPr>
                          <a:rPr lang="en-US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Ω</m:t>
                        </m:r>
                      </m:e>
                    </m:acc>
                    <m:r>
                      <a:rPr lang="en-US" b="0" i="1" smtClean="0">
                        <a:latin typeface="Cambria Math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rounds in CRCW PRAM</a:t>
                </a:r>
              </a:p>
              <a:p>
                <a:pPr lvl="1"/>
                <a:r>
                  <a:rPr lang="en-US" dirty="0" smtClean="0"/>
                  <a:t>Can be done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𝑂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func>
                      <m:func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latin typeface="Cambria Math"/>
                              </a:rPr>
                              <m:t>log</m:t>
                            </m:r>
                          </m:e>
                          <m:sub>
                            <m:r>
                              <a:rPr lang="en-US" b="1" i="1" dirty="0" smtClean="0">
                                <a:latin typeface="Cambria Math"/>
                              </a:rPr>
                              <m:t>𝒔</m:t>
                            </m:r>
                          </m:sub>
                        </m:sSub>
                      </m:fName>
                      <m:e>
                        <m:r>
                          <a:rPr lang="en-US" b="0" i="1" dirty="0" smtClean="0">
                            <a:latin typeface="Cambria Math"/>
                          </a:rPr>
                          <m:t>𝑛</m:t>
                        </m:r>
                      </m:e>
                    </m:func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rounds of </a:t>
                </a:r>
                <a:r>
                  <a:rPr lang="en-US" dirty="0" err="1" smtClean="0"/>
                  <a:t>MapReduce</a:t>
                </a:r>
                <a:endParaRPr lang="en-US" dirty="0" smtClean="0"/>
              </a:p>
              <a:p>
                <a:r>
                  <a:rPr lang="en-US" dirty="0" err="1" smtClean="0"/>
                  <a:t>Pregel</a:t>
                </a:r>
                <a:r>
                  <a:rPr lang="en-US" dirty="0" smtClean="0"/>
                  <a:t>-style systems, Distributed Hash Tables (see e.g.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Ashish </a:t>
                </a:r>
                <a:r>
                  <a:rPr lang="en-US" dirty="0" err="1" smtClean="0">
                    <a:solidFill>
                      <a:srgbClr val="0070C0"/>
                    </a:solidFill>
                  </a:rPr>
                  <a:t>Goel</a:t>
                </a:r>
                <a:r>
                  <a:rPr lang="en-US" dirty="0" err="1" smtClean="0"/>
                  <a:t>’s</a:t>
                </a:r>
                <a:r>
                  <a:rPr lang="en-US" dirty="0" smtClean="0"/>
                  <a:t> class notes and papers)</a:t>
                </a:r>
              </a:p>
              <a:p>
                <a:r>
                  <a:rPr lang="en-US" dirty="0" smtClean="0"/>
                  <a:t>Lower-level implementation details (see e.g. </a:t>
                </a:r>
                <a:r>
                  <a:rPr lang="en-US" dirty="0" err="1" smtClean="0">
                    <a:solidFill>
                      <a:srgbClr val="0070C0"/>
                    </a:solidFill>
                  </a:rPr>
                  <a:t>Rajaraman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-</a:t>
                </a:r>
                <a:r>
                  <a:rPr lang="en-US" dirty="0" err="1" smtClean="0">
                    <a:solidFill>
                      <a:srgbClr val="0070C0"/>
                    </a:solidFill>
                  </a:rPr>
                  <a:t>Leskovec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-Ullman</a:t>
                </a:r>
                <a:r>
                  <a:rPr lang="en-US" dirty="0" smtClean="0"/>
                  <a:t> book)</a:t>
                </a:r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610600" cy="4525963"/>
              </a:xfrm>
              <a:blipFill rotWithShape="1">
                <a:blip r:embed="rId2"/>
                <a:stretch>
                  <a:fillRect l="-1628" t="-2695" r="-8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5410200"/>
            <a:ext cx="914400" cy="135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336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Models of parallel computation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839200" cy="5486400"/>
          </a:xfrm>
        </p:spPr>
        <p:txBody>
          <a:bodyPr>
            <a:normAutofit lnSpcReduction="10000"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b="1" dirty="0"/>
              <a:t>Bulk-Synchronous Parallel Model</a:t>
            </a:r>
            <a:r>
              <a:rPr lang="en-US" dirty="0"/>
              <a:t> (BSP</a:t>
            </a:r>
            <a:r>
              <a:rPr lang="en-US" dirty="0" smtClean="0"/>
              <a:t>) </a:t>
            </a:r>
            <a:r>
              <a:rPr lang="en-US" b="1" dirty="0" smtClean="0">
                <a:solidFill>
                  <a:srgbClr val="0070C0"/>
                </a:solidFill>
              </a:rPr>
              <a:t>[</a:t>
            </a:r>
            <a:r>
              <a:rPr lang="en-US" b="1" dirty="0">
                <a:solidFill>
                  <a:srgbClr val="0070C0"/>
                </a:solidFill>
              </a:rPr>
              <a:t>Valiant,90]</a:t>
            </a:r>
            <a:r>
              <a:rPr lang="en-US" dirty="0"/>
              <a:t> </a:t>
            </a:r>
            <a:endParaRPr lang="en-US" dirty="0" smtClean="0"/>
          </a:p>
          <a:p>
            <a:pPr marL="400050" lvl="2" indent="0">
              <a:buNone/>
            </a:pPr>
            <a:r>
              <a:rPr lang="en-US" b="1" dirty="0" smtClean="0">
                <a:solidFill>
                  <a:srgbClr val="00B050"/>
                </a:solidFill>
              </a:rPr>
              <a:t>Pro</a:t>
            </a:r>
            <a:r>
              <a:rPr lang="en-US" b="1" dirty="0" smtClean="0"/>
              <a:t>: </a:t>
            </a:r>
            <a:r>
              <a:rPr lang="en-US" dirty="0" smtClean="0"/>
              <a:t>Most general, generalizes all other models</a:t>
            </a:r>
          </a:p>
          <a:p>
            <a:pPr marL="400050" lvl="2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Con</a:t>
            </a:r>
            <a:r>
              <a:rPr lang="en-US" b="1" dirty="0" smtClean="0"/>
              <a:t>:</a:t>
            </a:r>
            <a:r>
              <a:rPr lang="en-US" dirty="0" smtClean="0"/>
              <a:t> Many </a:t>
            </a:r>
            <a:r>
              <a:rPr lang="en-US" dirty="0"/>
              <a:t>parameters, hard to design algorithms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b="1" dirty="0" smtClean="0"/>
              <a:t>Massive Parallel Computation</a:t>
            </a:r>
            <a:r>
              <a:rPr lang="en-US" dirty="0" smtClean="0"/>
              <a:t> </a:t>
            </a:r>
            <a:r>
              <a:rPr lang="en-US" sz="2400" dirty="0" smtClean="0">
                <a:solidFill>
                  <a:srgbClr val="0070C0"/>
                </a:solidFill>
              </a:rPr>
              <a:t>[Feldman-Muthukrishnan-Sidiropoulos-Stein-Svitkina’07</a:t>
            </a:r>
            <a:r>
              <a:rPr lang="en-US" sz="2400" dirty="0">
                <a:solidFill>
                  <a:srgbClr val="0070C0"/>
                </a:solidFill>
              </a:rPr>
              <a:t>, Karloff-Suri-Vassilvitskii’10, </a:t>
            </a:r>
            <a:r>
              <a:rPr lang="en-US" sz="2400" b="1" dirty="0">
                <a:solidFill>
                  <a:srgbClr val="0070C0"/>
                </a:solidFill>
              </a:rPr>
              <a:t>Goodrich-Sitchinava-Zhang’11, ..., </a:t>
            </a:r>
            <a:r>
              <a:rPr lang="en-US" sz="2400" b="1" dirty="0" err="1">
                <a:solidFill>
                  <a:srgbClr val="0070C0"/>
                </a:solidFill>
              </a:rPr>
              <a:t>Beame</a:t>
            </a:r>
            <a:r>
              <a:rPr lang="en-US" sz="2400" b="1" dirty="0">
                <a:solidFill>
                  <a:srgbClr val="0070C0"/>
                </a:solidFill>
              </a:rPr>
              <a:t>, </a:t>
            </a:r>
            <a:r>
              <a:rPr lang="en-US" sz="2400" b="1" dirty="0" err="1">
                <a:solidFill>
                  <a:srgbClr val="0070C0"/>
                </a:solidFill>
              </a:rPr>
              <a:t>Koutris</a:t>
            </a:r>
            <a:r>
              <a:rPr lang="en-US" sz="2400" b="1" dirty="0">
                <a:solidFill>
                  <a:srgbClr val="0070C0"/>
                </a:solidFill>
              </a:rPr>
              <a:t>, Suciu’13</a:t>
            </a:r>
            <a:r>
              <a:rPr lang="en-US" sz="2400" dirty="0" smtClean="0">
                <a:solidFill>
                  <a:srgbClr val="0070C0"/>
                </a:solidFill>
              </a:rPr>
              <a:t>]</a:t>
            </a:r>
            <a:endParaRPr lang="en-US" b="1" dirty="0" smtClean="0">
              <a:solidFill>
                <a:srgbClr val="0070C0"/>
              </a:solidFill>
            </a:endParaRPr>
          </a:p>
          <a:p>
            <a:pPr marL="400050" lvl="2" indent="0">
              <a:buNone/>
            </a:pPr>
            <a:r>
              <a:rPr lang="en-US" b="1" dirty="0" smtClean="0">
                <a:solidFill>
                  <a:srgbClr val="00B050"/>
                </a:solidFill>
              </a:rPr>
              <a:t>Pros</a:t>
            </a:r>
            <a:r>
              <a:rPr lang="en-US" b="1" dirty="0" smtClean="0"/>
              <a:t>:</a:t>
            </a:r>
            <a:r>
              <a:rPr lang="en-US" dirty="0" smtClean="0"/>
              <a:t> </a:t>
            </a:r>
          </a:p>
          <a:p>
            <a:pPr marL="742950" lvl="2" indent="-342900"/>
            <a:r>
              <a:rPr lang="en-US" dirty="0" smtClean="0"/>
              <a:t>Inspired by </a:t>
            </a:r>
            <a:r>
              <a:rPr lang="en-US" b="1" dirty="0" smtClean="0"/>
              <a:t>modern</a:t>
            </a:r>
            <a:r>
              <a:rPr lang="en-US" dirty="0" smtClean="0"/>
              <a:t> systems (Hadoop, </a:t>
            </a:r>
            <a:r>
              <a:rPr lang="en-US" dirty="0" err="1" smtClean="0"/>
              <a:t>MapReduce</a:t>
            </a:r>
            <a:r>
              <a:rPr lang="en-US" dirty="0" smtClean="0"/>
              <a:t>, Dryad, </a:t>
            </a:r>
            <a:r>
              <a:rPr lang="en-US" dirty="0" err="1" smtClean="0"/>
              <a:t>Pregel</a:t>
            </a:r>
            <a:r>
              <a:rPr lang="en-US" dirty="0" smtClean="0"/>
              <a:t>, … )</a:t>
            </a:r>
          </a:p>
          <a:p>
            <a:pPr marL="742950" lvl="2" indent="-342900"/>
            <a:r>
              <a:rPr lang="en-US" dirty="0" smtClean="0"/>
              <a:t>Few parameters, </a:t>
            </a:r>
            <a:r>
              <a:rPr lang="en-US" b="1" dirty="0" smtClean="0"/>
              <a:t>simple</a:t>
            </a:r>
            <a:r>
              <a:rPr lang="en-US" dirty="0" smtClean="0"/>
              <a:t> to design algorithms</a:t>
            </a:r>
          </a:p>
          <a:p>
            <a:pPr marL="742950" lvl="2" indent="-342900"/>
            <a:r>
              <a:rPr lang="en-US" b="1" dirty="0" smtClean="0"/>
              <a:t>New algorithmic ideas</a:t>
            </a:r>
            <a:r>
              <a:rPr lang="en-US" dirty="0" smtClean="0"/>
              <a:t>, robust to the exact model specification</a:t>
            </a:r>
          </a:p>
          <a:p>
            <a:pPr marL="742950" lvl="2" indent="-342900"/>
            <a:r>
              <a:rPr lang="en-US" b="1" dirty="0" smtClean="0"/>
              <a:t># Rounds</a:t>
            </a:r>
            <a:r>
              <a:rPr lang="en-US" dirty="0" smtClean="0"/>
              <a:t> is an information-theoretic measure =&gt; can prove unconditional lower bounds</a:t>
            </a:r>
          </a:p>
          <a:p>
            <a:pPr marL="742950" lvl="2" indent="-342900"/>
            <a:r>
              <a:rPr lang="en-US" dirty="0" smtClean="0"/>
              <a:t>Between </a:t>
            </a:r>
            <a:r>
              <a:rPr lang="en-US" b="1" dirty="0" smtClean="0"/>
              <a:t>linear sketching</a:t>
            </a:r>
            <a:r>
              <a:rPr lang="en-US" dirty="0" smtClean="0"/>
              <a:t> and </a:t>
            </a:r>
            <a:r>
              <a:rPr lang="en-US" b="1" dirty="0" smtClean="0"/>
              <a:t>streaming with sorting</a:t>
            </a:r>
          </a:p>
          <a:p>
            <a:pPr marL="742950" lvl="2" indent="-342900"/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88616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Previous work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71600"/>
                <a:ext cx="8229600" cy="4525963"/>
              </a:xfrm>
            </p:spPr>
            <p:txBody>
              <a:bodyPr/>
              <a:lstStyle/>
              <a:p>
                <a:r>
                  <a:rPr lang="en-US" b="1" dirty="0" smtClean="0"/>
                  <a:t>Dense </a:t>
                </a:r>
                <a:r>
                  <a:rPr lang="en-US" b="1" dirty="0"/>
                  <a:t>graphs</a:t>
                </a:r>
                <a:r>
                  <a:rPr lang="en-US" dirty="0"/>
                  <a:t> vs. sparse graphs</a:t>
                </a:r>
              </a:p>
              <a:p>
                <a:pPr lvl="1"/>
                <a:r>
                  <a:rPr lang="en-US" b="1" dirty="0"/>
                  <a:t>Dense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/>
                      </a:rPr>
                      <m:t>𝑺</m:t>
                    </m:r>
                    <m:r>
                      <a:rPr lang="en-US" i="1" dirty="0">
                        <a:latin typeface="Cambria Math"/>
                      </a:rPr>
                      <m:t>≫</m:t>
                    </m:r>
                    <m:r>
                      <a:rPr lang="en-US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𝒏</m:t>
                    </m:r>
                  </m:oMath>
                </a14:m>
                <a:r>
                  <a:rPr lang="en-US" dirty="0"/>
                  <a:t> (or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/>
                      </a:rPr>
                      <m:t>𝑺</m:t>
                    </m:r>
                    <m:r>
                      <a:rPr lang="en-US" i="1" dirty="0">
                        <a:latin typeface="Cambria Math"/>
                      </a:rPr>
                      <m:t>≫</m:t>
                    </m:r>
                  </m:oMath>
                </a14:m>
                <a:r>
                  <a:rPr lang="en-US" dirty="0"/>
                  <a:t> solution size) </a:t>
                </a:r>
              </a:p>
              <a:p>
                <a:pPr marL="914400" lvl="2" indent="0">
                  <a:buNone/>
                </a:pPr>
                <a:r>
                  <a:rPr lang="en-US" dirty="0"/>
                  <a:t>“Filtering” (Output fits on a single machine) </a:t>
                </a:r>
                <a:r>
                  <a:rPr lang="en-US" dirty="0">
                    <a:solidFill>
                      <a:srgbClr val="0070C0"/>
                    </a:solidFill>
                  </a:rPr>
                  <a:t>[Karloff, </a:t>
                </a:r>
                <a:r>
                  <a:rPr lang="en-US" dirty="0" err="1">
                    <a:solidFill>
                      <a:srgbClr val="0070C0"/>
                    </a:solidFill>
                  </a:rPr>
                  <a:t>Suri</a:t>
                </a:r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 err="1">
                    <a:solidFill>
                      <a:srgbClr val="0070C0"/>
                    </a:solidFill>
                  </a:rPr>
                  <a:t>Vassilvitskii</a:t>
                </a:r>
                <a:r>
                  <a:rPr lang="en-US" dirty="0">
                    <a:solidFill>
                      <a:srgbClr val="0070C0"/>
                    </a:solidFill>
                  </a:rPr>
                  <a:t>, SODA’10; </a:t>
                </a:r>
                <a:r>
                  <a:rPr lang="en-US" dirty="0" err="1">
                    <a:solidFill>
                      <a:srgbClr val="0070C0"/>
                    </a:solidFill>
                  </a:rPr>
                  <a:t>Ene</a:t>
                </a:r>
                <a:r>
                  <a:rPr lang="en-US" dirty="0">
                    <a:solidFill>
                      <a:srgbClr val="0070C0"/>
                    </a:solidFill>
                  </a:rPr>
                  <a:t>, </a:t>
                </a:r>
                <a:r>
                  <a:rPr lang="en-US" dirty="0" err="1">
                    <a:solidFill>
                      <a:srgbClr val="0070C0"/>
                    </a:solidFill>
                  </a:rPr>
                  <a:t>Im</a:t>
                </a:r>
                <a:r>
                  <a:rPr lang="en-US" dirty="0">
                    <a:solidFill>
                      <a:srgbClr val="0070C0"/>
                    </a:solidFill>
                  </a:rPr>
                  <a:t>, Moseley, KDD’11; </a:t>
                </a:r>
                <a:r>
                  <a:rPr lang="en-US" dirty="0" err="1">
                    <a:solidFill>
                      <a:srgbClr val="0070C0"/>
                    </a:solidFill>
                  </a:rPr>
                  <a:t>Lattanzi</a:t>
                </a:r>
                <a:r>
                  <a:rPr lang="en-US" dirty="0">
                    <a:solidFill>
                      <a:srgbClr val="0070C0"/>
                    </a:solidFill>
                  </a:rPr>
                  <a:t>, Moseley, </a:t>
                </a:r>
                <a:r>
                  <a:rPr lang="en-US" dirty="0" err="1">
                    <a:solidFill>
                      <a:srgbClr val="0070C0"/>
                    </a:solidFill>
                  </a:rPr>
                  <a:t>Suri</a:t>
                </a:r>
                <a:r>
                  <a:rPr lang="en-US" dirty="0">
                    <a:solidFill>
                      <a:srgbClr val="0070C0"/>
                    </a:solidFill>
                  </a:rPr>
                  <a:t>, </a:t>
                </a:r>
                <a:r>
                  <a:rPr lang="en-US" dirty="0" err="1">
                    <a:solidFill>
                      <a:srgbClr val="0070C0"/>
                    </a:solidFill>
                  </a:rPr>
                  <a:t>Vassilvitskii</a:t>
                </a:r>
                <a:r>
                  <a:rPr lang="en-US" dirty="0">
                    <a:solidFill>
                      <a:srgbClr val="0070C0"/>
                    </a:solidFill>
                  </a:rPr>
                  <a:t>, SPAA’11; </a:t>
                </a:r>
                <a:r>
                  <a:rPr lang="en-US" dirty="0" err="1">
                    <a:solidFill>
                      <a:srgbClr val="0070C0"/>
                    </a:solidFill>
                  </a:rPr>
                  <a:t>Suri</a:t>
                </a:r>
                <a:r>
                  <a:rPr lang="en-US" dirty="0">
                    <a:solidFill>
                      <a:srgbClr val="0070C0"/>
                    </a:solidFill>
                  </a:rPr>
                  <a:t>, </a:t>
                </a:r>
                <a:r>
                  <a:rPr lang="en-US" dirty="0" err="1">
                    <a:solidFill>
                      <a:srgbClr val="0070C0"/>
                    </a:solidFill>
                  </a:rPr>
                  <a:t>Vassilvitskii</a:t>
                </a:r>
                <a:r>
                  <a:rPr lang="en-US" dirty="0">
                    <a:solidFill>
                      <a:srgbClr val="0070C0"/>
                    </a:solidFill>
                  </a:rPr>
                  <a:t>, WWW’11]</a:t>
                </a:r>
              </a:p>
              <a:p>
                <a:pPr lvl="1"/>
                <a:r>
                  <a:rPr lang="en-US" dirty="0"/>
                  <a:t>Sparse: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/>
                      </a:rPr>
                      <m:t>𝑺</m:t>
                    </m:r>
                    <m:r>
                      <a:rPr lang="en-US" i="1" dirty="0">
                        <a:latin typeface="Cambria Math"/>
                      </a:rPr>
                      <m:t>≪ </m:t>
                    </m:r>
                    <m:r>
                      <a:rPr lang="en-US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𝒏</m:t>
                    </m:r>
                    <m:r>
                      <a:rPr lang="en-US" dirty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(or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/>
                      </a:rPr>
                      <m:t>𝑺</m:t>
                    </m:r>
                    <m:r>
                      <a:rPr lang="en-US" i="1" dirty="0">
                        <a:latin typeface="Cambria Math"/>
                      </a:rPr>
                      <m:t>≪</m:t>
                    </m:r>
                  </m:oMath>
                </a14:m>
                <a:r>
                  <a:rPr lang="en-US" dirty="0"/>
                  <a:t> solution size)</a:t>
                </a:r>
              </a:p>
              <a:p>
                <a:pPr marL="914400" lvl="2" indent="0">
                  <a:buNone/>
                </a:pPr>
                <a:r>
                  <a:rPr lang="en-US" dirty="0"/>
                  <a:t>Sparse graph problems appear hard </a:t>
                </a:r>
                <a:r>
                  <a:rPr lang="en-US" dirty="0" smtClean="0"/>
                  <a:t>(</a:t>
                </a:r>
                <a:r>
                  <a:rPr lang="en-US" b="1" dirty="0"/>
                  <a:t>B</a:t>
                </a:r>
                <a:r>
                  <a:rPr lang="en-US" b="1" dirty="0" smtClean="0"/>
                  <a:t>ig </a:t>
                </a:r>
                <a:r>
                  <a:rPr lang="en-US" b="1" dirty="0"/>
                  <a:t>open question</a:t>
                </a:r>
                <a:r>
                  <a:rPr lang="en-US" dirty="0"/>
                  <a:t>: (</a:t>
                </a:r>
                <a:r>
                  <a:rPr lang="en-US" dirty="0" err="1"/>
                  <a:t>s,t</a:t>
                </a:r>
                <a:r>
                  <a:rPr lang="en-US" dirty="0"/>
                  <a:t>)-connectivity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/>
                      </a:rPr>
                      <m:t>o</m:t>
                    </m:r>
                    <m:r>
                      <a:rPr lang="en-US" i="1" dirty="0"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 i="1" dirty="0">
                        <a:latin typeface="Cambria Math"/>
                      </a:rPr>
                      <m:t>log</m:t>
                    </m:r>
                    <m:r>
                      <a:rPr lang="en-US" i="1" dirty="0">
                        <a:latin typeface="Cambria Math"/>
                      </a:rPr>
                      <m:t> </m:t>
                    </m:r>
                    <m:r>
                      <a:rPr lang="en-US" i="1" dirty="0">
                        <a:latin typeface="Cambria Math"/>
                      </a:rPr>
                      <m:t>𝑛</m:t>
                    </m:r>
                    <m:r>
                      <a:rPr lang="en-US" i="1" dirty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rounds?)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71600"/>
                <a:ext cx="8229600" cy="4525963"/>
              </a:xfrm>
              <a:blipFill rotWithShape="1">
                <a:blip r:embed="rId2"/>
                <a:stretch>
                  <a:fillRect l="-1630" t="-1752" r="-1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reeform 3"/>
          <p:cNvSpPr/>
          <p:nvPr/>
        </p:nvSpPr>
        <p:spPr>
          <a:xfrm>
            <a:off x="1454822" y="5319215"/>
            <a:ext cx="2105592" cy="1364776"/>
          </a:xfrm>
          <a:custGeom>
            <a:avLst/>
            <a:gdLst>
              <a:gd name="connsiteX0" fmla="*/ 440565 w 2105592"/>
              <a:gd name="connsiteY0" fmla="*/ 136477 h 1364776"/>
              <a:gd name="connsiteX1" fmla="*/ 304087 w 2105592"/>
              <a:gd name="connsiteY1" fmla="*/ 259307 h 1364776"/>
              <a:gd name="connsiteX2" fmla="*/ 167609 w 2105592"/>
              <a:gd name="connsiteY2" fmla="*/ 368489 h 1364776"/>
              <a:gd name="connsiteX3" fmla="*/ 85723 w 2105592"/>
              <a:gd name="connsiteY3" fmla="*/ 436728 h 1364776"/>
              <a:gd name="connsiteX4" fmla="*/ 31132 w 2105592"/>
              <a:gd name="connsiteY4" fmla="*/ 518614 h 1364776"/>
              <a:gd name="connsiteX5" fmla="*/ 17484 w 2105592"/>
              <a:gd name="connsiteY5" fmla="*/ 805217 h 1364776"/>
              <a:gd name="connsiteX6" fmla="*/ 44780 w 2105592"/>
              <a:gd name="connsiteY6" fmla="*/ 859809 h 1364776"/>
              <a:gd name="connsiteX7" fmla="*/ 58427 w 2105592"/>
              <a:gd name="connsiteY7" fmla="*/ 900752 h 1364776"/>
              <a:gd name="connsiteX8" fmla="*/ 153962 w 2105592"/>
              <a:gd name="connsiteY8" fmla="*/ 968991 h 1364776"/>
              <a:gd name="connsiteX9" fmla="*/ 208553 w 2105592"/>
              <a:gd name="connsiteY9" fmla="*/ 1023582 h 1364776"/>
              <a:gd name="connsiteX10" fmla="*/ 263144 w 2105592"/>
              <a:gd name="connsiteY10" fmla="*/ 1050877 h 1364776"/>
              <a:gd name="connsiteX11" fmla="*/ 304087 w 2105592"/>
              <a:gd name="connsiteY11" fmla="*/ 1078173 h 1364776"/>
              <a:gd name="connsiteX12" fmla="*/ 345030 w 2105592"/>
              <a:gd name="connsiteY12" fmla="*/ 1091820 h 1364776"/>
              <a:gd name="connsiteX13" fmla="*/ 413269 w 2105592"/>
              <a:gd name="connsiteY13" fmla="*/ 1119116 h 1364776"/>
              <a:gd name="connsiteX14" fmla="*/ 522451 w 2105592"/>
              <a:gd name="connsiteY14" fmla="*/ 1187355 h 1364776"/>
              <a:gd name="connsiteX15" fmla="*/ 604338 w 2105592"/>
              <a:gd name="connsiteY15" fmla="*/ 1214650 h 1364776"/>
              <a:gd name="connsiteX16" fmla="*/ 795406 w 2105592"/>
              <a:gd name="connsiteY16" fmla="*/ 1255594 h 1364776"/>
              <a:gd name="connsiteX17" fmla="*/ 890941 w 2105592"/>
              <a:gd name="connsiteY17" fmla="*/ 1269241 h 1364776"/>
              <a:gd name="connsiteX18" fmla="*/ 972827 w 2105592"/>
              <a:gd name="connsiteY18" fmla="*/ 1282889 h 1364776"/>
              <a:gd name="connsiteX19" fmla="*/ 1109305 w 2105592"/>
              <a:gd name="connsiteY19" fmla="*/ 1296537 h 1364776"/>
              <a:gd name="connsiteX20" fmla="*/ 1300374 w 2105592"/>
              <a:gd name="connsiteY20" fmla="*/ 1323832 h 1364776"/>
              <a:gd name="connsiteX21" fmla="*/ 1368612 w 2105592"/>
              <a:gd name="connsiteY21" fmla="*/ 1337480 h 1364776"/>
              <a:gd name="connsiteX22" fmla="*/ 1464147 w 2105592"/>
              <a:gd name="connsiteY22" fmla="*/ 1364776 h 1364776"/>
              <a:gd name="connsiteX23" fmla="*/ 1859932 w 2105592"/>
              <a:gd name="connsiteY23" fmla="*/ 1337480 h 1364776"/>
              <a:gd name="connsiteX24" fmla="*/ 1900875 w 2105592"/>
              <a:gd name="connsiteY24" fmla="*/ 1310185 h 1364776"/>
              <a:gd name="connsiteX25" fmla="*/ 1969114 w 2105592"/>
              <a:gd name="connsiteY25" fmla="*/ 1255594 h 1364776"/>
              <a:gd name="connsiteX26" fmla="*/ 2023705 w 2105592"/>
              <a:gd name="connsiteY26" fmla="*/ 1173707 h 1364776"/>
              <a:gd name="connsiteX27" fmla="*/ 2051001 w 2105592"/>
              <a:gd name="connsiteY27" fmla="*/ 1091820 h 1364776"/>
              <a:gd name="connsiteX28" fmla="*/ 2078296 w 2105592"/>
              <a:gd name="connsiteY28" fmla="*/ 1023582 h 1364776"/>
              <a:gd name="connsiteX29" fmla="*/ 2091944 w 2105592"/>
              <a:gd name="connsiteY29" fmla="*/ 955343 h 1364776"/>
              <a:gd name="connsiteX30" fmla="*/ 2105592 w 2105592"/>
              <a:gd name="connsiteY30" fmla="*/ 900752 h 1364776"/>
              <a:gd name="connsiteX31" fmla="*/ 2091944 w 2105592"/>
              <a:gd name="connsiteY31" fmla="*/ 668740 h 1364776"/>
              <a:gd name="connsiteX32" fmla="*/ 2010057 w 2105592"/>
              <a:gd name="connsiteY32" fmla="*/ 504967 h 1364776"/>
              <a:gd name="connsiteX33" fmla="*/ 1955466 w 2105592"/>
              <a:gd name="connsiteY33" fmla="*/ 423080 h 1364776"/>
              <a:gd name="connsiteX34" fmla="*/ 1914523 w 2105592"/>
              <a:gd name="connsiteY34" fmla="*/ 382137 h 1364776"/>
              <a:gd name="connsiteX35" fmla="*/ 1859932 w 2105592"/>
              <a:gd name="connsiteY35" fmla="*/ 313898 h 1364776"/>
              <a:gd name="connsiteX36" fmla="*/ 1805341 w 2105592"/>
              <a:gd name="connsiteY36" fmla="*/ 245659 h 1364776"/>
              <a:gd name="connsiteX37" fmla="*/ 1778045 w 2105592"/>
              <a:gd name="connsiteY37" fmla="*/ 204716 h 1364776"/>
              <a:gd name="connsiteX38" fmla="*/ 1696159 w 2105592"/>
              <a:gd name="connsiteY38" fmla="*/ 150125 h 1364776"/>
              <a:gd name="connsiteX39" fmla="*/ 1586977 w 2105592"/>
              <a:gd name="connsiteY39" fmla="*/ 109182 h 1364776"/>
              <a:gd name="connsiteX40" fmla="*/ 1491442 w 2105592"/>
              <a:gd name="connsiteY40" fmla="*/ 68238 h 1364776"/>
              <a:gd name="connsiteX41" fmla="*/ 1382260 w 2105592"/>
              <a:gd name="connsiteY41" fmla="*/ 40943 h 1364776"/>
              <a:gd name="connsiteX42" fmla="*/ 1245783 w 2105592"/>
              <a:gd name="connsiteY42" fmla="*/ 0 h 1364776"/>
              <a:gd name="connsiteX43" fmla="*/ 631633 w 2105592"/>
              <a:gd name="connsiteY43" fmla="*/ 13647 h 1364776"/>
              <a:gd name="connsiteX44" fmla="*/ 549747 w 2105592"/>
              <a:gd name="connsiteY44" fmla="*/ 40943 h 1364776"/>
              <a:gd name="connsiteX45" fmla="*/ 508804 w 2105592"/>
              <a:gd name="connsiteY45" fmla="*/ 54591 h 1364776"/>
              <a:gd name="connsiteX46" fmla="*/ 467860 w 2105592"/>
              <a:gd name="connsiteY46" fmla="*/ 95534 h 1364776"/>
              <a:gd name="connsiteX47" fmla="*/ 440565 w 2105592"/>
              <a:gd name="connsiteY47" fmla="*/ 136477 h 1364776"/>
              <a:gd name="connsiteX48" fmla="*/ 440565 w 2105592"/>
              <a:gd name="connsiteY48" fmla="*/ 136477 h 1364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2105592" h="1364776">
                <a:moveTo>
                  <a:pt x="440565" y="136477"/>
                </a:moveTo>
                <a:cubicBezTo>
                  <a:pt x="417819" y="156949"/>
                  <a:pt x="528146" y="53920"/>
                  <a:pt x="304087" y="259307"/>
                </a:cubicBezTo>
                <a:cubicBezTo>
                  <a:pt x="183279" y="370047"/>
                  <a:pt x="256101" y="338992"/>
                  <a:pt x="167609" y="368489"/>
                </a:cubicBezTo>
                <a:cubicBezTo>
                  <a:pt x="131216" y="392752"/>
                  <a:pt x="114014" y="400354"/>
                  <a:pt x="85723" y="436728"/>
                </a:cubicBezTo>
                <a:cubicBezTo>
                  <a:pt x="65583" y="462623"/>
                  <a:pt x="31132" y="518614"/>
                  <a:pt x="31132" y="518614"/>
                </a:cubicBezTo>
                <a:cubicBezTo>
                  <a:pt x="-2621" y="653626"/>
                  <a:pt x="-11578" y="640538"/>
                  <a:pt x="17484" y="805217"/>
                </a:cubicBezTo>
                <a:cubicBezTo>
                  <a:pt x="21020" y="825253"/>
                  <a:pt x="36766" y="841109"/>
                  <a:pt x="44780" y="859809"/>
                </a:cubicBezTo>
                <a:cubicBezTo>
                  <a:pt x="50447" y="873032"/>
                  <a:pt x="50447" y="888782"/>
                  <a:pt x="58427" y="900752"/>
                </a:cubicBezTo>
                <a:cubicBezTo>
                  <a:pt x="99591" y="962498"/>
                  <a:pt x="97040" y="926299"/>
                  <a:pt x="153962" y="968991"/>
                </a:cubicBezTo>
                <a:cubicBezTo>
                  <a:pt x="174550" y="984432"/>
                  <a:pt x="187965" y="1008141"/>
                  <a:pt x="208553" y="1023582"/>
                </a:cubicBezTo>
                <a:cubicBezTo>
                  <a:pt x="224829" y="1035789"/>
                  <a:pt x="245480" y="1040783"/>
                  <a:pt x="263144" y="1050877"/>
                </a:cubicBezTo>
                <a:cubicBezTo>
                  <a:pt x="277385" y="1059015"/>
                  <a:pt x="289416" y="1070838"/>
                  <a:pt x="304087" y="1078173"/>
                </a:cubicBezTo>
                <a:cubicBezTo>
                  <a:pt x="316954" y="1084607"/>
                  <a:pt x="331560" y="1086769"/>
                  <a:pt x="345030" y="1091820"/>
                </a:cubicBezTo>
                <a:cubicBezTo>
                  <a:pt x="367969" y="1100422"/>
                  <a:pt x="391699" y="1107501"/>
                  <a:pt x="413269" y="1119116"/>
                </a:cubicBezTo>
                <a:cubicBezTo>
                  <a:pt x="451057" y="1139463"/>
                  <a:pt x="481736" y="1173784"/>
                  <a:pt x="522451" y="1187355"/>
                </a:cubicBezTo>
                <a:cubicBezTo>
                  <a:pt x="549747" y="1196453"/>
                  <a:pt x="576205" y="1208621"/>
                  <a:pt x="604338" y="1214650"/>
                </a:cubicBezTo>
                <a:cubicBezTo>
                  <a:pt x="668027" y="1228298"/>
                  <a:pt x="730925" y="1246383"/>
                  <a:pt x="795406" y="1255594"/>
                </a:cubicBezTo>
                <a:lnTo>
                  <a:pt x="890941" y="1269241"/>
                </a:lnTo>
                <a:cubicBezTo>
                  <a:pt x="918291" y="1273449"/>
                  <a:pt x="945369" y="1279457"/>
                  <a:pt x="972827" y="1282889"/>
                </a:cubicBezTo>
                <a:cubicBezTo>
                  <a:pt x="1018194" y="1288560"/>
                  <a:pt x="1063812" y="1291988"/>
                  <a:pt x="1109305" y="1296537"/>
                </a:cubicBezTo>
                <a:cubicBezTo>
                  <a:pt x="1226437" y="1325820"/>
                  <a:pt x="1100904" y="1297236"/>
                  <a:pt x="1300374" y="1323832"/>
                </a:cubicBezTo>
                <a:cubicBezTo>
                  <a:pt x="1323367" y="1326898"/>
                  <a:pt x="1345968" y="1332448"/>
                  <a:pt x="1368612" y="1337480"/>
                </a:cubicBezTo>
                <a:cubicBezTo>
                  <a:pt x="1420026" y="1348906"/>
                  <a:pt x="1418550" y="1349577"/>
                  <a:pt x="1464147" y="1364776"/>
                </a:cubicBezTo>
                <a:cubicBezTo>
                  <a:pt x="1596075" y="1355677"/>
                  <a:pt x="1728711" y="1353883"/>
                  <a:pt x="1859932" y="1337480"/>
                </a:cubicBezTo>
                <a:cubicBezTo>
                  <a:pt x="1876208" y="1335446"/>
                  <a:pt x="1887753" y="1320026"/>
                  <a:pt x="1900875" y="1310185"/>
                </a:cubicBezTo>
                <a:cubicBezTo>
                  <a:pt x="1924179" y="1292707"/>
                  <a:pt x="1949627" y="1277246"/>
                  <a:pt x="1969114" y="1255594"/>
                </a:cubicBezTo>
                <a:cubicBezTo>
                  <a:pt x="1991060" y="1231210"/>
                  <a:pt x="2023705" y="1173707"/>
                  <a:pt x="2023705" y="1173707"/>
                </a:cubicBezTo>
                <a:cubicBezTo>
                  <a:pt x="2032804" y="1146411"/>
                  <a:pt x="2041168" y="1118860"/>
                  <a:pt x="2051001" y="1091820"/>
                </a:cubicBezTo>
                <a:cubicBezTo>
                  <a:pt x="2059373" y="1068797"/>
                  <a:pt x="2071257" y="1047047"/>
                  <a:pt x="2078296" y="1023582"/>
                </a:cubicBezTo>
                <a:cubicBezTo>
                  <a:pt x="2084962" y="1001363"/>
                  <a:pt x="2086912" y="977987"/>
                  <a:pt x="2091944" y="955343"/>
                </a:cubicBezTo>
                <a:cubicBezTo>
                  <a:pt x="2096013" y="937033"/>
                  <a:pt x="2101043" y="918949"/>
                  <a:pt x="2105592" y="900752"/>
                </a:cubicBezTo>
                <a:cubicBezTo>
                  <a:pt x="2101043" y="823415"/>
                  <a:pt x="2101964" y="745560"/>
                  <a:pt x="2091944" y="668740"/>
                </a:cubicBezTo>
                <a:cubicBezTo>
                  <a:pt x="2082781" y="598491"/>
                  <a:pt x="2048106" y="562040"/>
                  <a:pt x="2010057" y="504967"/>
                </a:cubicBezTo>
                <a:cubicBezTo>
                  <a:pt x="2010052" y="504959"/>
                  <a:pt x="1955473" y="423087"/>
                  <a:pt x="1955466" y="423080"/>
                </a:cubicBezTo>
                <a:lnTo>
                  <a:pt x="1914523" y="382137"/>
                </a:lnTo>
                <a:cubicBezTo>
                  <a:pt x="1880218" y="279226"/>
                  <a:pt x="1930483" y="402087"/>
                  <a:pt x="1859932" y="313898"/>
                </a:cubicBezTo>
                <a:cubicBezTo>
                  <a:pt x="1784593" y="219724"/>
                  <a:pt x="1922678" y="323886"/>
                  <a:pt x="1805341" y="245659"/>
                </a:cubicBezTo>
                <a:cubicBezTo>
                  <a:pt x="1796242" y="232011"/>
                  <a:pt x="1790389" y="215517"/>
                  <a:pt x="1778045" y="204716"/>
                </a:cubicBezTo>
                <a:cubicBezTo>
                  <a:pt x="1753357" y="183114"/>
                  <a:pt x="1727281" y="160499"/>
                  <a:pt x="1696159" y="150125"/>
                </a:cubicBezTo>
                <a:cubicBezTo>
                  <a:pt x="1651142" y="135119"/>
                  <a:pt x="1635931" y="130939"/>
                  <a:pt x="1586977" y="109182"/>
                </a:cubicBezTo>
                <a:cubicBezTo>
                  <a:pt x="1527762" y="82864"/>
                  <a:pt x="1545858" y="83078"/>
                  <a:pt x="1491442" y="68238"/>
                </a:cubicBezTo>
                <a:cubicBezTo>
                  <a:pt x="1455250" y="58368"/>
                  <a:pt x="1415813" y="57720"/>
                  <a:pt x="1382260" y="40943"/>
                </a:cubicBezTo>
                <a:cubicBezTo>
                  <a:pt x="1302919" y="1272"/>
                  <a:pt x="1347737" y="16992"/>
                  <a:pt x="1245783" y="0"/>
                </a:cubicBezTo>
                <a:cubicBezTo>
                  <a:pt x="1041066" y="4549"/>
                  <a:pt x="836047" y="1623"/>
                  <a:pt x="631633" y="13647"/>
                </a:cubicBezTo>
                <a:cubicBezTo>
                  <a:pt x="602911" y="15337"/>
                  <a:pt x="577042" y="31844"/>
                  <a:pt x="549747" y="40943"/>
                </a:cubicBezTo>
                <a:lnTo>
                  <a:pt x="508804" y="54591"/>
                </a:lnTo>
                <a:cubicBezTo>
                  <a:pt x="495156" y="68239"/>
                  <a:pt x="480216" y="80707"/>
                  <a:pt x="467860" y="95534"/>
                </a:cubicBezTo>
                <a:cubicBezTo>
                  <a:pt x="457359" y="108135"/>
                  <a:pt x="452163" y="124879"/>
                  <a:pt x="440565" y="136477"/>
                </a:cubicBezTo>
                <a:lnTo>
                  <a:pt x="440565" y="136477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5334000" y="5715000"/>
            <a:ext cx="887727" cy="655092"/>
          </a:xfrm>
          <a:custGeom>
            <a:avLst/>
            <a:gdLst>
              <a:gd name="connsiteX0" fmla="*/ 40943 w 684148"/>
              <a:gd name="connsiteY0" fmla="*/ 40943 h 624586"/>
              <a:gd name="connsiteX1" fmla="*/ 27296 w 684148"/>
              <a:gd name="connsiteY1" fmla="*/ 109182 h 624586"/>
              <a:gd name="connsiteX2" fmla="*/ 0 w 684148"/>
              <a:gd name="connsiteY2" fmla="*/ 218364 h 624586"/>
              <a:gd name="connsiteX3" fmla="*/ 27296 w 684148"/>
              <a:gd name="connsiteY3" fmla="*/ 477671 h 624586"/>
              <a:gd name="connsiteX4" fmla="*/ 68239 w 684148"/>
              <a:gd name="connsiteY4" fmla="*/ 491319 h 624586"/>
              <a:gd name="connsiteX5" fmla="*/ 109182 w 684148"/>
              <a:gd name="connsiteY5" fmla="*/ 518615 h 624586"/>
              <a:gd name="connsiteX6" fmla="*/ 177421 w 684148"/>
              <a:gd name="connsiteY6" fmla="*/ 545910 h 624586"/>
              <a:gd name="connsiteX7" fmla="*/ 272955 w 684148"/>
              <a:gd name="connsiteY7" fmla="*/ 586853 h 624586"/>
              <a:gd name="connsiteX8" fmla="*/ 341194 w 684148"/>
              <a:gd name="connsiteY8" fmla="*/ 600501 h 624586"/>
              <a:gd name="connsiteX9" fmla="*/ 395785 w 684148"/>
              <a:gd name="connsiteY9" fmla="*/ 614149 h 624586"/>
              <a:gd name="connsiteX10" fmla="*/ 668740 w 684148"/>
              <a:gd name="connsiteY10" fmla="*/ 559558 h 624586"/>
              <a:gd name="connsiteX11" fmla="*/ 682388 w 684148"/>
              <a:gd name="connsiteY11" fmla="*/ 504967 h 624586"/>
              <a:gd name="connsiteX12" fmla="*/ 668740 w 684148"/>
              <a:gd name="connsiteY12" fmla="*/ 122829 h 624586"/>
              <a:gd name="connsiteX13" fmla="*/ 586854 w 684148"/>
              <a:gd name="connsiteY13" fmla="*/ 68238 h 624586"/>
              <a:gd name="connsiteX14" fmla="*/ 464024 w 684148"/>
              <a:gd name="connsiteY14" fmla="*/ 27295 h 624586"/>
              <a:gd name="connsiteX15" fmla="*/ 423081 w 684148"/>
              <a:gd name="connsiteY15" fmla="*/ 13647 h 624586"/>
              <a:gd name="connsiteX16" fmla="*/ 341194 w 684148"/>
              <a:gd name="connsiteY16" fmla="*/ 0 h 624586"/>
              <a:gd name="connsiteX17" fmla="*/ 40943 w 684148"/>
              <a:gd name="connsiteY17" fmla="*/ 40943 h 624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84148" h="624586">
                <a:moveTo>
                  <a:pt x="40943" y="40943"/>
                </a:moveTo>
                <a:cubicBezTo>
                  <a:pt x="-11373" y="59140"/>
                  <a:pt x="32512" y="86579"/>
                  <a:pt x="27296" y="109182"/>
                </a:cubicBezTo>
                <a:cubicBezTo>
                  <a:pt x="18861" y="145735"/>
                  <a:pt x="0" y="218364"/>
                  <a:pt x="0" y="218364"/>
                </a:cubicBezTo>
                <a:cubicBezTo>
                  <a:pt x="9099" y="304800"/>
                  <a:pt x="6216" y="393353"/>
                  <a:pt x="27296" y="477671"/>
                </a:cubicBezTo>
                <a:cubicBezTo>
                  <a:pt x="30785" y="491627"/>
                  <a:pt x="55372" y="484885"/>
                  <a:pt x="68239" y="491319"/>
                </a:cubicBezTo>
                <a:cubicBezTo>
                  <a:pt x="82910" y="498655"/>
                  <a:pt x="94511" y="511280"/>
                  <a:pt x="109182" y="518615"/>
                </a:cubicBezTo>
                <a:cubicBezTo>
                  <a:pt x="131094" y="529571"/>
                  <a:pt x="155034" y="535960"/>
                  <a:pt x="177421" y="545910"/>
                </a:cubicBezTo>
                <a:cubicBezTo>
                  <a:pt x="227648" y="568233"/>
                  <a:pt x="224895" y="574838"/>
                  <a:pt x="272955" y="586853"/>
                </a:cubicBezTo>
                <a:cubicBezTo>
                  <a:pt x="295459" y="592479"/>
                  <a:pt x="318550" y="595469"/>
                  <a:pt x="341194" y="600501"/>
                </a:cubicBezTo>
                <a:cubicBezTo>
                  <a:pt x="359504" y="604570"/>
                  <a:pt x="377588" y="609600"/>
                  <a:pt x="395785" y="614149"/>
                </a:cubicBezTo>
                <a:cubicBezTo>
                  <a:pt x="524675" y="606988"/>
                  <a:pt x="622582" y="667261"/>
                  <a:pt x="668740" y="559558"/>
                </a:cubicBezTo>
                <a:cubicBezTo>
                  <a:pt x="676129" y="542318"/>
                  <a:pt x="677839" y="523164"/>
                  <a:pt x="682388" y="504967"/>
                </a:cubicBezTo>
                <a:cubicBezTo>
                  <a:pt x="677839" y="377588"/>
                  <a:pt x="695978" y="247345"/>
                  <a:pt x="668740" y="122829"/>
                </a:cubicBezTo>
                <a:cubicBezTo>
                  <a:pt x="661730" y="90782"/>
                  <a:pt x="617976" y="78612"/>
                  <a:pt x="586854" y="68238"/>
                </a:cubicBezTo>
                <a:lnTo>
                  <a:pt x="464024" y="27295"/>
                </a:lnTo>
                <a:cubicBezTo>
                  <a:pt x="450376" y="22746"/>
                  <a:pt x="437271" y="16012"/>
                  <a:pt x="423081" y="13647"/>
                </a:cubicBezTo>
                <a:lnTo>
                  <a:pt x="341194" y="0"/>
                </a:lnTo>
                <a:cubicBezTo>
                  <a:pt x="36415" y="14512"/>
                  <a:pt x="93259" y="22746"/>
                  <a:pt x="40943" y="40943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6592407" y="5695113"/>
            <a:ext cx="831931" cy="988878"/>
          </a:xfrm>
          <a:custGeom>
            <a:avLst/>
            <a:gdLst>
              <a:gd name="connsiteX0" fmla="*/ 311708 w 831931"/>
              <a:gd name="connsiteY0" fmla="*/ 88125 h 674979"/>
              <a:gd name="connsiteX1" fmla="*/ 243469 w 831931"/>
              <a:gd name="connsiteY1" fmla="*/ 101773 h 674979"/>
              <a:gd name="connsiteX2" fmla="*/ 202526 w 831931"/>
              <a:gd name="connsiteY2" fmla="*/ 129069 h 674979"/>
              <a:gd name="connsiteX3" fmla="*/ 147935 w 831931"/>
              <a:gd name="connsiteY3" fmla="*/ 156364 h 674979"/>
              <a:gd name="connsiteX4" fmla="*/ 106992 w 831931"/>
              <a:gd name="connsiteY4" fmla="*/ 170012 h 674979"/>
              <a:gd name="connsiteX5" fmla="*/ 25105 w 831931"/>
              <a:gd name="connsiteY5" fmla="*/ 224603 h 674979"/>
              <a:gd name="connsiteX6" fmla="*/ 25105 w 831931"/>
              <a:gd name="connsiteY6" fmla="*/ 552149 h 674979"/>
              <a:gd name="connsiteX7" fmla="*/ 38753 w 831931"/>
              <a:gd name="connsiteY7" fmla="*/ 593093 h 674979"/>
              <a:gd name="connsiteX8" fmla="*/ 93344 w 831931"/>
              <a:gd name="connsiteY8" fmla="*/ 674979 h 674979"/>
              <a:gd name="connsiteX9" fmla="*/ 175230 w 831931"/>
              <a:gd name="connsiteY9" fmla="*/ 661331 h 674979"/>
              <a:gd name="connsiteX10" fmla="*/ 216174 w 831931"/>
              <a:gd name="connsiteY10" fmla="*/ 634036 h 674979"/>
              <a:gd name="connsiteX11" fmla="*/ 257117 w 831931"/>
              <a:gd name="connsiteY11" fmla="*/ 620388 h 674979"/>
              <a:gd name="connsiteX12" fmla="*/ 475481 w 831931"/>
              <a:gd name="connsiteY12" fmla="*/ 634036 h 674979"/>
              <a:gd name="connsiteX13" fmla="*/ 557368 w 831931"/>
              <a:gd name="connsiteY13" fmla="*/ 661331 h 674979"/>
              <a:gd name="connsiteX14" fmla="*/ 721141 w 831931"/>
              <a:gd name="connsiteY14" fmla="*/ 647684 h 674979"/>
              <a:gd name="connsiteX15" fmla="*/ 762084 w 831931"/>
              <a:gd name="connsiteY15" fmla="*/ 606740 h 674979"/>
              <a:gd name="connsiteX16" fmla="*/ 789380 w 831931"/>
              <a:gd name="connsiteY16" fmla="*/ 524854 h 674979"/>
              <a:gd name="connsiteX17" fmla="*/ 816675 w 831931"/>
              <a:gd name="connsiteY17" fmla="*/ 429319 h 674979"/>
              <a:gd name="connsiteX18" fmla="*/ 803027 w 831931"/>
              <a:gd name="connsiteY18" fmla="*/ 47182 h 674979"/>
              <a:gd name="connsiteX19" fmla="*/ 584663 w 831931"/>
              <a:gd name="connsiteY19" fmla="*/ 88125 h 674979"/>
              <a:gd name="connsiteX20" fmla="*/ 311708 w 831931"/>
              <a:gd name="connsiteY20" fmla="*/ 88125 h 674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831931" h="674979">
                <a:moveTo>
                  <a:pt x="311708" y="88125"/>
                </a:moveTo>
                <a:cubicBezTo>
                  <a:pt x="254843" y="90400"/>
                  <a:pt x="265189" y="93628"/>
                  <a:pt x="243469" y="101773"/>
                </a:cubicBezTo>
                <a:cubicBezTo>
                  <a:pt x="228111" y="107532"/>
                  <a:pt x="216767" y="120931"/>
                  <a:pt x="202526" y="129069"/>
                </a:cubicBezTo>
                <a:cubicBezTo>
                  <a:pt x="184862" y="139163"/>
                  <a:pt x="166635" y="148350"/>
                  <a:pt x="147935" y="156364"/>
                </a:cubicBezTo>
                <a:cubicBezTo>
                  <a:pt x="134712" y="162031"/>
                  <a:pt x="119568" y="163026"/>
                  <a:pt x="106992" y="170012"/>
                </a:cubicBezTo>
                <a:cubicBezTo>
                  <a:pt x="78315" y="185944"/>
                  <a:pt x="25105" y="224603"/>
                  <a:pt x="25105" y="224603"/>
                </a:cubicBezTo>
                <a:cubicBezTo>
                  <a:pt x="-17495" y="352400"/>
                  <a:pt x="2173" y="276974"/>
                  <a:pt x="25105" y="552149"/>
                </a:cubicBezTo>
                <a:cubicBezTo>
                  <a:pt x="26300" y="566486"/>
                  <a:pt x="31766" y="580517"/>
                  <a:pt x="38753" y="593093"/>
                </a:cubicBezTo>
                <a:cubicBezTo>
                  <a:pt x="54685" y="621770"/>
                  <a:pt x="93344" y="674979"/>
                  <a:pt x="93344" y="674979"/>
                </a:cubicBezTo>
                <a:cubicBezTo>
                  <a:pt x="120639" y="670430"/>
                  <a:pt x="148978" y="670082"/>
                  <a:pt x="175230" y="661331"/>
                </a:cubicBezTo>
                <a:cubicBezTo>
                  <a:pt x="190791" y="656144"/>
                  <a:pt x="201503" y="641371"/>
                  <a:pt x="216174" y="634036"/>
                </a:cubicBezTo>
                <a:cubicBezTo>
                  <a:pt x="229041" y="627602"/>
                  <a:pt x="243469" y="624937"/>
                  <a:pt x="257117" y="620388"/>
                </a:cubicBezTo>
                <a:cubicBezTo>
                  <a:pt x="329905" y="624937"/>
                  <a:pt x="403220" y="624182"/>
                  <a:pt x="475481" y="634036"/>
                </a:cubicBezTo>
                <a:cubicBezTo>
                  <a:pt x="503989" y="637923"/>
                  <a:pt x="557368" y="661331"/>
                  <a:pt x="557368" y="661331"/>
                </a:cubicBezTo>
                <a:cubicBezTo>
                  <a:pt x="611959" y="656782"/>
                  <a:pt x="668210" y="661799"/>
                  <a:pt x="721141" y="647684"/>
                </a:cubicBezTo>
                <a:cubicBezTo>
                  <a:pt x="739790" y="642711"/>
                  <a:pt x="752711" y="623612"/>
                  <a:pt x="762084" y="606740"/>
                </a:cubicBezTo>
                <a:cubicBezTo>
                  <a:pt x="776057" y="581589"/>
                  <a:pt x="780282" y="552149"/>
                  <a:pt x="789380" y="524854"/>
                </a:cubicBezTo>
                <a:cubicBezTo>
                  <a:pt x="808955" y="466128"/>
                  <a:pt x="799542" y="497852"/>
                  <a:pt x="816675" y="429319"/>
                </a:cubicBezTo>
                <a:cubicBezTo>
                  <a:pt x="812126" y="301940"/>
                  <a:pt x="861699" y="160335"/>
                  <a:pt x="803027" y="47182"/>
                </a:cubicBezTo>
                <a:cubicBezTo>
                  <a:pt x="742442" y="-69661"/>
                  <a:pt x="638129" y="64362"/>
                  <a:pt x="584663" y="88125"/>
                </a:cubicBezTo>
                <a:cubicBezTo>
                  <a:pt x="468219" y="139878"/>
                  <a:pt x="368573" y="85850"/>
                  <a:pt x="311708" y="88125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088127" y="5770770"/>
            <a:ext cx="595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VS.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71274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6" grpId="0" animBg="1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Large geometric graphs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295400"/>
                <a:ext cx="8610600" cy="4830763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 smtClean="0"/>
                  <a:t>Graph algorithms: </a:t>
                </a:r>
                <a:r>
                  <a:rPr lang="en-US" b="1" dirty="0"/>
                  <a:t>Dense graphs</a:t>
                </a:r>
                <a:r>
                  <a:rPr lang="en-US" dirty="0"/>
                  <a:t> vs. sparse graphs</a:t>
                </a:r>
              </a:p>
              <a:p>
                <a:pPr lvl="1"/>
                <a:r>
                  <a:rPr lang="en-US" b="1" dirty="0"/>
                  <a:t>Dense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/>
                      </a:rPr>
                      <m:t>𝑺</m:t>
                    </m:r>
                    <m:r>
                      <a:rPr lang="en-US" i="1" dirty="0">
                        <a:latin typeface="Cambria Math"/>
                      </a:rPr>
                      <m:t>≫</m:t>
                    </m:r>
                    <m:r>
                      <a:rPr lang="en-US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𝒏</m:t>
                    </m:r>
                  </m:oMath>
                </a14:m>
                <a:r>
                  <a:rPr lang="en-US" dirty="0"/>
                  <a:t>. </a:t>
                </a:r>
              </a:p>
              <a:p>
                <a:pPr lvl="1"/>
                <a:r>
                  <a:rPr lang="en-US" dirty="0" smtClean="0"/>
                  <a:t>Sparse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/>
                      </a:rPr>
                      <m:t>𝑺</m:t>
                    </m:r>
                    <m:r>
                      <a:rPr lang="en-US" i="1" dirty="0">
                        <a:latin typeface="Cambria Math"/>
                      </a:rPr>
                      <m:t>≪ </m:t>
                    </m:r>
                    <m:r>
                      <a:rPr lang="en-US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𝒏</m:t>
                    </m:r>
                  </m:oMath>
                </a14:m>
                <a:r>
                  <a:rPr lang="en-US" dirty="0"/>
                  <a:t>. </a:t>
                </a:r>
                <a:endParaRPr lang="en-US" sz="2800" b="1" u="sng" dirty="0" smtClean="0">
                  <a:solidFill>
                    <a:srgbClr val="0070C0"/>
                  </a:solidFill>
                  <a:latin typeface="Cambria Math"/>
                </a:endParaRPr>
              </a:p>
              <a:p>
                <a:endParaRPr lang="en-US" sz="2800" b="1" u="sng" dirty="0" smtClean="0">
                  <a:solidFill>
                    <a:srgbClr val="0070C0"/>
                  </a:solidFill>
                  <a:latin typeface="Cambria Math"/>
                </a:endParaRPr>
              </a:p>
              <a:p>
                <a:r>
                  <a:rPr lang="en-US" sz="2800" b="1" u="sng" dirty="0" smtClean="0">
                    <a:solidFill>
                      <a:srgbClr val="0070C0"/>
                    </a:solidFill>
                    <a:latin typeface="Cambria Math"/>
                  </a:rPr>
                  <a:t>Our setting</a:t>
                </a:r>
                <a:r>
                  <a:rPr lang="en-US" sz="2800" b="1" dirty="0" smtClean="0">
                    <a:solidFill>
                      <a:srgbClr val="0070C0"/>
                    </a:solidFill>
                    <a:latin typeface="Cambria Math"/>
                  </a:rPr>
                  <a:t>:</a:t>
                </a:r>
              </a:p>
              <a:p>
                <a:pPr lvl="1"/>
                <a:r>
                  <a:rPr lang="en-US" sz="2400" dirty="0" smtClean="0">
                    <a:latin typeface="Cambria Math"/>
                  </a:rPr>
                  <a:t>Dense graphs, sparsely represented: O(</a:t>
                </a:r>
                <a:r>
                  <a:rPr lang="en-US" sz="2400" b="1" dirty="0" smtClean="0">
                    <a:solidFill>
                      <a:srgbClr val="0070C0"/>
                    </a:solidFill>
                    <a:latin typeface="Cambria Math"/>
                  </a:rPr>
                  <a:t>n</a:t>
                </a:r>
                <a:r>
                  <a:rPr lang="en-US" sz="2400" dirty="0" smtClean="0">
                    <a:latin typeface="Cambria Math"/>
                  </a:rPr>
                  <a:t>) space</a:t>
                </a:r>
              </a:p>
              <a:p>
                <a:pPr lvl="1"/>
                <a:r>
                  <a:rPr lang="en-US" sz="2400" dirty="0" smtClean="0">
                    <a:latin typeface="Cambria Math"/>
                  </a:rPr>
                  <a:t>Output doesn’t fit on one machine (</a:t>
                </a:r>
                <a14:m>
                  <m:oMath xmlns:m="http://schemas.openxmlformats.org/officeDocument/2006/math">
                    <m:r>
                      <a:rPr lang="en-US" sz="2400" b="1" i="1" dirty="0">
                        <a:latin typeface="Cambria Math"/>
                      </a:rPr>
                      <m:t>𝑺</m:t>
                    </m:r>
                    <m:r>
                      <a:rPr lang="en-US" sz="2400" i="1" dirty="0">
                        <a:latin typeface="Cambria Math"/>
                      </a:rPr>
                      <m:t>≪ </m:t>
                    </m:r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𝒏</m:t>
                    </m:r>
                  </m:oMath>
                </a14:m>
                <a:r>
                  <a:rPr lang="en-US" sz="2400" dirty="0" smtClean="0">
                    <a:latin typeface="Cambria Math"/>
                  </a:rPr>
                  <a:t>)</a:t>
                </a:r>
              </a:p>
              <a:p>
                <a:r>
                  <a:rPr lang="en-US" sz="2600" b="1" dirty="0" smtClean="0"/>
                  <a:t>Today: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latin typeface="Cambria Math"/>
                      </a:rPr>
                      <m:t>(1+</m:t>
                    </m:r>
                    <m:r>
                      <a:rPr lang="en-US" sz="2600" i="1" dirty="0" smtClean="0">
                        <a:latin typeface="Cambria Math"/>
                      </a:rPr>
                      <m:t>𝜖</m:t>
                    </m:r>
                    <m:r>
                      <a:rPr lang="en-US" sz="260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600" dirty="0" smtClean="0"/>
                  <a:t>-approximate MST </a:t>
                </a:r>
                <a:endParaRPr lang="en-US" sz="2600" dirty="0"/>
              </a:p>
              <a:p>
                <a:pPr lvl="1"/>
                <a14:m>
                  <m:oMath xmlns:m="http://schemas.openxmlformats.org/officeDocument/2006/math">
                    <m:r>
                      <a:rPr lang="en-US" sz="2200" b="1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𝒅</m:t>
                    </m:r>
                    <m:r>
                      <a:rPr lang="en-US" sz="2200" i="1" dirty="0" smtClean="0">
                        <a:latin typeface="Cambria Math"/>
                      </a:rPr>
                      <m:t>=2</m:t>
                    </m:r>
                  </m:oMath>
                </a14:m>
                <a:r>
                  <a:rPr lang="en-US" sz="2200" dirty="0" smtClean="0"/>
                  <a:t>  (easy to generalize)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200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𝑹</m:t>
                    </m:r>
                    <m:r>
                      <a:rPr lang="en-US" sz="2200" b="0" i="1" dirty="0" smtClean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sz="2200" b="0" i="1" dirty="0" smtClean="0"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200" b="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200" b="0" i="0" dirty="0" smtClean="0">
                                <a:latin typeface="Cambria Math"/>
                              </a:rPr>
                              <m:t>log</m:t>
                            </m:r>
                          </m:e>
                          <m:sub>
                            <m:r>
                              <a:rPr lang="en-US" sz="2200" b="1" i="1" dirty="0" smtClean="0">
                                <a:latin typeface="Cambria Math"/>
                              </a:rPr>
                              <m:t>𝑺</m:t>
                            </m:r>
                          </m:sub>
                        </m:sSub>
                      </m:fName>
                      <m:e>
                        <m:r>
                          <a:rPr lang="en-US" sz="2200" b="1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</m:e>
                    </m:func>
                    <m:r>
                      <m:rPr>
                        <m:nor/>
                      </m:rPr>
                      <a:rPr lang="en-US" sz="2200" b="0" i="0" dirty="0" smtClean="0">
                        <a:latin typeface="Cambria Math"/>
                      </a:rPr>
                      <m:t>= </m:t>
                    </m:r>
                    <m:r>
                      <m:rPr>
                        <m:nor/>
                      </m:rPr>
                      <a:rPr lang="en-US" sz="2200" dirty="0"/>
                      <m:t>O</m:t>
                    </m:r>
                    <m:r>
                      <m:rPr>
                        <m:nor/>
                      </m:rPr>
                      <a:rPr lang="en-US" sz="2200" dirty="0"/>
                      <m:t>(1) </m:t>
                    </m:r>
                  </m:oMath>
                </a14:m>
                <a:r>
                  <a:rPr lang="en-US" sz="2200" dirty="0" smtClean="0"/>
                  <a:t>rounds (</a:t>
                </a:r>
                <a14:m>
                  <m:oMath xmlns:m="http://schemas.openxmlformats.org/officeDocument/2006/math">
                    <m:r>
                      <a:rPr lang="en-US" sz="2200" b="1" i="1" dirty="0" smtClean="0">
                        <a:latin typeface="Cambria Math"/>
                      </a:rPr>
                      <m:t>𝑺</m:t>
                    </m:r>
                    <m:r>
                      <a:rPr lang="en-US" sz="2200" b="0" i="1" dirty="0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200" b="1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200" b="1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</m:e>
                      <m:sup>
                        <m:r>
                          <a:rPr lang="en-US" sz="2200" b="1" i="0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𝛀</m:t>
                        </m:r>
                        <m:r>
                          <a:rPr lang="en-US" sz="2200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200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sz="2200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200" dirty="0" smtClean="0"/>
                  <a:t>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295400"/>
                <a:ext cx="8610600" cy="4830763"/>
              </a:xfrm>
              <a:blipFill rotWithShape="1">
                <a:blip r:embed="rId2"/>
                <a:stretch>
                  <a:fillRect l="-1487" t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324633" y="3200400"/>
            <a:ext cx="8686800" cy="2819400"/>
          </a:xfrm>
          <a:prstGeom prst="rect">
            <a:avLst/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54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01" y="304800"/>
            <a:ext cx="88392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Postdoctoral </a:t>
            </a:r>
            <a:r>
              <a:rPr lang="en-US" dirty="0" smtClean="0">
                <a:solidFill>
                  <a:srgbClr val="0070C0"/>
                </a:solidFill>
              </a:rPr>
              <a:t>Fellow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054759" y="5685906"/>
            <a:ext cx="7300861" cy="1559590"/>
          </a:xfrm>
          <a:prstGeom prst="rect">
            <a:avLst/>
          </a:prstGeom>
          <a:ln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96456" indent="0">
              <a:buNone/>
            </a:pPr>
            <a:endParaRPr lang="en-US" altLang="en-US" sz="4000" b="1" dirty="0" smtClean="0"/>
          </a:p>
        </p:txBody>
      </p:sp>
      <p:sp>
        <p:nvSpPr>
          <p:cNvPr id="5" name="Rectangle 1"/>
          <p:cNvSpPr txBox="1">
            <a:spLocks noChangeArrowheads="1"/>
          </p:cNvSpPr>
          <p:nvPr/>
        </p:nvSpPr>
        <p:spPr>
          <a:xfrm>
            <a:off x="720767" y="1229436"/>
            <a:ext cx="8423234" cy="1343638"/>
          </a:xfrm>
          <a:prstGeom prst="rect">
            <a:avLst/>
          </a:prstGeom>
          <a:ln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altLang="en-US" sz="4500" b="1" u="sng" dirty="0" smtClean="0">
                <a:hlinkClick r:id="rId2"/>
              </a:rPr>
              <a:t>icerm.brown.edu</a:t>
            </a:r>
            <a:endParaRPr lang="en-US" altLang="en-US" sz="4500" b="1" u="sng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410639"/>
            <a:ext cx="2289134" cy="903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984769"/>
            <a:ext cx="2362200" cy="2072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201" y="2953660"/>
            <a:ext cx="6096000" cy="213488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219950" y="2497852"/>
            <a:ext cx="1688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By Mike </a:t>
            </a:r>
            <a:r>
              <a:rPr lang="en-US" dirty="0" err="1" smtClean="0"/>
              <a:t>Cohea</a:t>
            </a:r>
            <a:endParaRPr lang="en-US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52488"/>
            <a:ext cx="2209800" cy="1097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5600" y="5410200"/>
            <a:ext cx="85916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 smtClean="0"/>
              <a:t>Spring 2014</a:t>
            </a:r>
            <a:r>
              <a:rPr lang="en-US" sz="2800" dirty="0" smtClean="0"/>
              <a:t>: “Network Science and Graph Algorithms”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 smtClean="0"/>
              <a:t>Fall 2014</a:t>
            </a:r>
            <a:r>
              <a:rPr lang="en-US" sz="2800" dirty="0" smtClean="0"/>
              <a:t>: “High-dimensional approximation”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89217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951" y="2995946"/>
            <a:ext cx="3586249" cy="35862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152400"/>
                <a:ext cx="8382000" cy="1143000"/>
              </a:xfrm>
            </p:spPr>
            <p:txBody>
              <a:bodyPr>
                <a:normAutofit fontScale="90000"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𝑂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log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𝑛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-MST in</a:t>
                </a:r>
                <a:r>
                  <a:rPr lang="en-US" dirty="0" smtClean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𝑅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𝑂</m:t>
                    </m:r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log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𝑛</m:t>
                    </m:r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) 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rounds </a:t>
                </a:r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152400"/>
                <a:ext cx="8382000" cy="1143000"/>
              </a:xfrm>
              <a:blipFill rotWithShape="1">
                <a:blip r:embed="rId3"/>
                <a:stretch>
                  <a:fillRect r="-2982" b="-31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25198"/>
                <a:ext cx="8229600" cy="3046843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sz="2800" dirty="0" smtClean="0"/>
                  <a:t>Assume points have integer coordinates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80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 dirty="0" smtClean="0">
                            <a:latin typeface="Cambria Math"/>
                          </a:rPr>
                          <m:t>0, …,</m:t>
                        </m:r>
                        <m:r>
                          <m:rPr>
                            <m:sty m:val="p"/>
                          </m:rPr>
                          <a:rPr lang="en-US" sz="2800" b="0" i="0" dirty="0" smtClean="0">
                            <a:latin typeface="Cambria Math"/>
                          </a:rPr>
                          <m:t>Δ</m:t>
                        </m:r>
                      </m:e>
                    </m:d>
                  </m:oMath>
                </a14:m>
                <a:r>
                  <a:rPr lang="en-US" sz="2800" dirty="0" smtClean="0"/>
                  <a:t>, where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</a:rPr>
                      <m:t>Δ</m:t>
                    </m:r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𝒏</m:t>
                            </m:r>
                          </m:e>
                          <m:sup>
                            <m:r>
                              <a:rPr lang="en-US" sz="28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e>
                    </m:d>
                    <m:r>
                      <a:rPr lang="en-US" sz="2800" b="0" i="1" smtClean="0">
                        <a:latin typeface="Cambria Math"/>
                      </a:rPr>
                      <m:t> .</m:t>
                    </m:r>
                  </m:oMath>
                </a14:m>
                <a:endParaRPr lang="en-US" sz="2800" b="0" dirty="0" smtClean="0"/>
              </a:p>
              <a:p>
                <a:pPr marL="0" indent="0">
                  <a:buNone/>
                </a:pPr>
                <a:endParaRPr lang="en-US" sz="2800" b="0" dirty="0" smtClean="0"/>
              </a:p>
              <a:p>
                <a:pPr marL="0" indent="0">
                  <a:buNone/>
                </a:pPr>
                <a:r>
                  <a:rPr lang="en-US" sz="2800" dirty="0" smtClean="0"/>
                  <a:t>Impose an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𝑂</m:t>
                    </m:r>
                    <m:r>
                      <a:rPr lang="en-US" sz="2800" i="1" dirty="0" smtClean="0"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 sz="2800" i="1" dirty="0" smtClean="0">
                        <a:latin typeface="Cambria Math"/>
                      </a:rPr>
                      <m:t>log</m:t>
                    </m:r>
                    <m:r>
                      <a:rPr lang="en-US" sz="2800" i="1" dirty="0" smtClean="0">
                        <a:latin typeface="Cambria Math"/>
                      </a:rPr>
                      <m:t>⁡</m:t>
                    </m:r>
                    <m:r>
                      <a:rPr lang="en-US" sz="28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𝒏</m:t>
                    </m:r>
                    <m:r>
                      <a:rPr lang="en-US" sz="280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 smtClean="0"/>
                  <a:t>-depth </a:t>
                </a:r>
                <a:r>
                  <a:rPr lang="en-US" sz="2800" dirty="0" err="1" smtClean="0"/>
                  <a:t>quadtree</a:t>
                </a:r>
                <a:r>
                  <a:rPr lang="en-US" sz="2800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sz="2800" b="0" dirty="0" smtClean="0"/>
                  <a:t>Bottom-up: For each cell in the </a:t>
                </a:r>
                <a:r>
                  <a:rPr lang="en-US" sz="2800" b="0" dirty="0" err="1" smtClean="0"/>
                  <a:t>quadtree</a:t>
                </a:r>
                <a:r>
                  <a:rPr lang="en-US" sz="2800" b="0" dirty="0" smtClean="0"/>
                  <a:t> </a:t>
                </a:r>
              </a:p>
              <a:p>
                <a:pPr lvl="1"/>
                <a:r>
                  <a:rPr lang="en-US" sz="2400" b="0" dirty="0" smtClean="0"/>
                  <a:t>compute optimum MSTs in </a:t>
                </a:r>
                <a:r>
                  <a:rPr lang="en-US" sz="2400" b="0" dirty="0" err="1" smtClean="0"/>
                  <a:t>subcells</a:t>
                </a:r>
                <a:endParaRPr lang="en-US" sz="2400" b="0" dirty="0" smtClean="0"/>
              </a:p>
              <a:p>
                <a:pPr lvl="1"/>
                <a:r>
                  <a:rPr lang="en-US" sz="2400" dirty="0" smtClean="0"/>
                  <a:t>Use only </a:t>
                </a:r>
                <a:r>
                  <a:rPr lang="en-US" sz="2400" b="1" dirty="0" smtClean="0"/>
                  <a:t>one</a:t>
                </a:r>
                <a:r>
                  <a:rPr lang="en-US" sz="2400" dirty="0" smtClean="0"/>
                  <a:t> </a:t>
                </a:r>
                <a:r>
                  <a:rPr lang="en-US" sz="2400" b="1" dirty="0" smtClean="0">
                    <a:solidFill>
                      <a:srgbClr val="00B050"/>
                    </a:solidFill>
                  </a:rPr>
                  <a:t>representative</a:t>
                </a:r>
                <a:r>
                  <a:rPr lang="en-US" sz="24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 smtClean="0"/>
                  <a:t>from each cell on the next level</a:t>
                </a:r>
                <a:endParaRPr lang="en-US" sz="2400" b="1" dirty="0" smtClean="0">
                  <a:solidFill>
                    <a:srgbClr val="FF0000"/>
                  </a:solidFill>
                </a:endParaRPr>
              </a:p>
              <a:p>
                <a:pPr marL="457200" lvl="1" indent="0">
                  <a:buNone/>
                </a:pPr>
                <a:r>
                  <a:rPr lang="en-US" sz="2400" dirty="0"/>
                  <a:t>	</a:t>
                </a:r>
                <a:endParaRPr lang="en-US" sz="2400" b="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5198"/>
                <a:ext cx="8229600" cy="3046843"/>
              </a:xfrm>
              <a:blipFill rotWithShape="1">
                <a:blip r:embed="rId4"/>
                <a:stretch>
                  <a:fillRect l="-1259" t="-4000" r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904782" y="4353911"/>
            <a:ext cx="2362200" cy="1981200"/>
            <a:chOff x="904782" y="4353911"/>
            <a:chExt cx="2362200" cy="1981200"/>
          </a:xfrm>
        </p:grpSpPr>
        <p:sp>
          <p:nvSpPr>
            <p:cNvPr id="4" name="Rectangle 3"/>
            <p:cNvSpPr/>
            <p:nvPr/>
          </p:nvSpPr>
          <p:spPr>
            <a:xfrm>
              <a:off x="904782" y="4353911"/>
              <a:ext cx="2362200" cy="19812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/>
            <p:cNvCxnSpPr>
              <a:stCxn id="4" idx="0"/>
              <a:endCxn id="4" idx="2"/>
            </p:cNvCxnSpPr>
            <p:nvPr/>
          </p:nvCxnSpPr>
          <p:spPr>
            <a:xfrm>
              <a:off x="2085882" y="4353911"/>
              <a:ext cx="0" cy="1981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stCxn id="4" idx="1"/>
              <a:endCxn id="4" idx="3"/>
            </p:cNvCxnSpPr>
            <p:nvPr/>
          </p:nvCxnSpPr>
          <p:spPr>
            <a:xfrm>
              <a:off x="904782" y="5344511"/>
              <a:ext cx="2362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/>
            <p:cNvSpPr/>
            <p:nvPr/>
          </p:nvSpPr>
          <p:spPr>
            <a:xfrm>
              <a:off x="1133382" y="4658711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1666782" y="4582511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1514382" y="5039711"/>
              <a:ext cx="76200" cy="762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1285782" y="5725511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1704882" y="5728686"/>
              <a:ext cx="76200" cy="762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2466882" y="5877911"/>
              <a:ext cx="76200" cy="762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2878838" y="569138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2359725" y="4969584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2855025" y="4655536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2702625" y="5112736"/>
              <a:ext cx="76200" cy="762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/>
            <p:cNvCxnSpPr>
              <a:stCxn id="12" idx="5"/>
              <a:endCxn id="14" idx="1"/>
            </p:cNvCxnSpPr>
            <p:nvPr/>
          </p:nvCxnSpPr>
          <p:spPr>
            <a:xfrm>
              <a:off x="1198423" y="4723752"/>
              <a:ext cx="327118" cy="32711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>
              <a:stCxn id="13" idx="3"/>
              <a:endCxn id="14" idx="7"/>
            </p:cNvCxnSpPr>
            <p:nvPr/>
          </p:nvCxnSpPr>
          <p:spPr>
            <a:xfrm flipH="1">
              <a:off x="1579423" y="4647552"/>
              <a:ext cx="98518" cy="40331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15" idx="6"/>
              <a:endCxn id="16" idx="2"/>
            </p:cNvCxnSpPr>
            <p:nvPr/>
          </p:nvCxnSpPr>
          <p:spPr>
            <a:xfrm>
              <a:off x="1361982" y="5763611"/>
              <a:ext cx="342900" cy="3175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19" idx="6"/>
              <a:endCxn id="21" idx="1"/>
            </p:cNvCxnSpPr>
            <p:nvPr/>
          </p:nvCxnSpPr>
          <p:spPr>
            <a:xfrm>
              <a:off x="2435925" y="5007684"/>
              <a:ext cx="277859" cy="116211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20" idx="4"/>
              <a:endCxn id="21" idx="7"/>
            </p:cNvCxnSpPr>
            <p:nvPr/>
          </p:nvCxnSpPr>
          <p:spPr>
            <a:xfrm flipH="1">
              <a:off x="2767666" y="4731736"/>
              <a:ext cx="125459" cy="392159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18" idx="2"/>
              <a:endCxn id="17" idx="7"/>
            </p:cNvCxnSpPr>
            <p:nvPr/>
          </p:nvCxnSpPr>
          <p:spPr>
            <a:xfrm flipH="1">
              <a:off x="2531923" y="5729480"/>
              <a:ext cx="346915" cy="15959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14" idx="4"/>
              <a:endCxn id="16" idx="0"/>
            </p:cNvCxnSpPr>
            <p:nvPr/>
          </p:nvCxnSpPr>
          <p:spPr>
            <a:xfrm>
              <a:off x="1552482" y="5115911"/>
              <a:ext cx="190500" cy="612775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16" idx="6"/>
              <a:endCxn id="17" idx="2"/>
            </p:cNvCxnSpPr>
            <p:nvPr/>
          </p:nvCxnSpPr>
          <p:spPr>
            <a:xfrm>
              <a:off x="1781082" y="5766786"/>
              <a:ext cx="685800" cy="149225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17" idx="0"/>
              <a:endCxn id="21" idx="4"/>
            </p:cNvCxnSpPr>
            <p:nvPr/>
          </p:nvCxnSpPr>
          <p:spPr>
            <a:xfrm flipV="1">
              <a:off x="2504982" y="5188936"/>
              <a:ext cx="235743" cy="688975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TextBox 43"/>
          <p:cNvSpPr txBox="1"/>
          <p:nvPr/>
        </p:nvSpPr>
        <p:spPr>
          <a:xfrm>
            <a:off x="4800600" y="4308253"/>
            <a:ext cx="403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Wrong representative</a:t>
            </a:r>
            <a:r>
              <a:rPr lang="en-US" sz="2400" dirty="0" smtClean="0"/>
              <a:t>: </a:t>
            </a:r>
          </a:p>
          <a:p>
            <a:r>
              <a:rPr lang="en-US" sz="2400" dirty="0" smtClean="0"/>
              <a:t>O(1)-approximation per level</a:t>
            </a:r>
            <a:endParaRPr lang="en-US" sz="2400" dirty="0"/>
          </a:p>
        </p:txBody>
      </p:sp>
      <p:sp>
        <p:nvSpPr>
          <p:cNvPr id="45" name="Rectangle 44"/>
          <p:cNvSpPr/>
          <p:nvPr/>
        </p:nvSpPr>
        <p:spPr>
          <a:xfrm>
            <a:off x="5484946" y="5327152"/>
            <a:ext cx="2362200" cy="97246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Straight Connector 46"/>
          <p:cNvCxnSpPr>
            <a:stCxn id="45" idx="0"/>
            <a:endCxn id="45" idx="2"/>
          </p:cNvCxnSpPr>
          <p:nvPr/>
        </p:nvCxnSpPr>
        <p:spPr>
          <a:xfrm>
            <a:off x="6666046" y="5327152"/>
            <a:ext cx="0" cy="9724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val 47"/>
          <p:cNvSpPr/>
          <p:nvPr/>
        </p:nvSpPr>
        <p:spPr>
          <a:xfrm>
            <a:off x="6251755" y="572889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7013755" y="5723309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7699555" y="5719582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5565955" y="5723309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" name="Straight Connector 51"/>
          <p:cNvCxnSpPr>
            <a:stCxn id="48" idx="2"/>
            <a:endCxn id="51" idx="6"/>
          </p:cNvCxnSpPr>
          <p:nvPr/>
        </p:nvCxnSpPr>
        <p:spPr>
          <a:xfrm flipH="1" flipV="1">
            <a:off x="5642155" y="5761409"/>
            <a:ext cx="609600" cy="558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 flipV="1">
            <a:off x="7089955" y="5758618"/>
            <a:ext cx="609600" cy="558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5637346" y="5729324"/>
            <a:ext cx="2079718" cy="3727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>
            <a:off x="5508758" y="6299621"/>
            <a:ext cx="23145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>
          <a:xfrm>
            <a:off x="457200" y="2391999"/>
            <a:ext cx="8153400" cy="1600200"/>
          </a:xfrm>
          <a:prstGeom prst="rect">
            <a:avLst/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667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4" grpId="0"/>
      <p:bldP spid="45" grpId="0" animBg="1"/>
      <p:bldP spid="48" grpId="0" animBg="1"/>
      <p:bldP spid="49" grpId="0" animBg="1"/>
      <p:bldP spid="50" grpId="0" animBg="1"/>
      <p:bldP spid="51" grpId="0" animBg="1"/>
      <p:bldP spid="6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Box 56"/>
          <p:cNvSpPr txBox="1"/>
          <p:nvPr/>
        </p:nvSpPr>
        <p:spPr>
          <a:xfrm>
            <a:off x="4386293" y="4800600"/>
            <a:ext cx="403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Wrong representative</a:t>
            </a:r>
            <a:r>
              <a:rPr lang="en-US" sz="2400" dirty="0" smtClean="0"/>
              <a:t>: </a:t>
            </a:r>
          </a:p>
          <a:p>
            <a:r>
              <a:rPr lang="en-US" sz="2400" dirty="0" smtClean="0"/>
              <a:t>O(1)-approximation per level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76200"/>
                <a:ext cx="8229600" cy="114300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/>
                      </a:rPr>
                      <m:t>𝝐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𝑳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-nets</a:t>
                </a:r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76200"/>
                <a:ext cx="8229600" cy="1143000"/>
              </a:xfrm>
              <a:blipFill rotWithShape="1">
                <a:blip r:embed="rId2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66799"/>
                <a:ext cx="8458200" cy="5118891"/>
              </a:xfrm>
            </p:spPr>
            <p:txBody>
              <a:bodyPr>
                <a:normAutofit fontScale="70000" lnSpcReduction="20000"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/>
                      </a:rPr>
                      <m:t>𝝐</m:t>
                    </m:r>
                    <m:r>
                      <a:rPr lang="en-US" sz="40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𝑳</m:t>
                    </m:r>
                  </m:oMath>
                </a14:m>
                <a:r>
                  <a:rPr lang="en-US" sz="4000" dirty="0" smtClean="0"/>
                  <a:t>-net for a cell C with side length </a:t>
                </a:r>
                <a14:m>
                  <m:oMath xmlns:m="http://schemas.openxmlformats.org/officeDocument/2006/math">
                    <m:r>
                      <a:rPr lang="en-US" sz="40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𝑳</m:t>
                    </m:r>
                  </m:oMath>
                </a14:m>
                <a:r>
                  <a:rPr lang="en-US" sz="4000" dirty="0" smtClean="0"/>
                  <a:t>:</a:t>
                </a:r>
              </a:p>
              <a:p>
                <a:pPr marL="457200" lvl="1" indent="0">
                  <a:buNone/>
                </a:pPr>
                <a:r>
                  <a:rPr lang="en-US" sz="2900" dirty="0"/>
                  <a:t>Collection </a:t>
                </a:r>
                <a:r>
                  <a:rPr lang="en-US" sz="2900" b="1" dirty="0"/>
                  <a:t>S</a:t>
                </a:r>
                <a:r>
                  <a:rPr lang="en-US" sz="2900" dirty="0"/>
                  <a:t> of vertices in C, </a:t>
                </a:r>
                <a:r>
                  <a:rPr lang="en-US" sz="2900" dirty="0" smtClean="0"/>
                  <a:t>every </a:t>
                </a:r>
                <a:r>
                  <a:rPr lang="en-US" sz="2900" dirty="0"/>
                  <a:t>vertex is at distance &lt;= </a:t>
                </a:r>
                <a14:m>
                  <m:oMath xmlns:m="http://schemas.openxmlformats.org/officeDocument/2006/math">
                    <m:r>
                      <a:rPr lang="en-US" sz="2900" b="1" i="1" dirty="0">
                        <a:solidFill>
                          <a:srgbClr val="FF0000"/>
                        </a:solidFill>
                        <a:latin typeface="Cambria Math"/>
                      </a:rPr>
                      <m:t>𝝐</m:t>
                    </m:r>
                    <m:r>
                      <a:rPr lang="en-US" sz="29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𝑳</m:t>
                    </m:r>
                  </m:oMath>
                </a14:m>
                <a:r>
                  <a:rPr lang="en-US" sz="2900" dirty="0"/>
                  <a:t> from some vertex in </a:t>
                </a:r>
                <a:r>
                  <a:rPr lang="en-US" sz="2900" b="1" dirty="0" smtClean="0"/>
                  <a:t>S</a:t>
                </a:r>
                <a:r>
                  <a:rPr lang="en-US" sz="2900" dirty="0" smtClean="0"/>
                  <a:t>. (Fact</a:t>
                </a:r>
                <a:r>
                  <a:rPr lang="en-US" sz="2900" dirty="0"/>
                  <a:t>: Can efficiently compute </a:t>
                </a:r>
                <a14:m>
                  <m:oMath xmlns:m="http://schemas.openxmlformats.org/officeDocument/2006/math">
                    <m:r>
                      <a:rPr lang="en-US" sz="2900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𝝐</m:t>
                    </m:r>
                  </m:oMath>
                </a14:m>
                <a:r>
                  <a:rPr lang="en-US" sz="2900" dirty="0" smtClean="0"/>
                  <a:t>-net </a:t>
                </a:r>
                <a:r>
                  <a:rPr lang="en-US" sz="2900" dirty="0"/>
                  <a:t>of size </a:t>
                </a:r>
                <a14:m>
                  <m:oMath xmlns:m="http://schemas.openxmlformats.org/officeDocument/2006/math">
                    <m:r>
                      <a:rPr lang="en-US" sz="2900" i="1" dirty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sz="2900" i="1" dirty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900" i="1" dirty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900" i="1" dirty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900" i="1" dirty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900" b="1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𝝐</m:t>
                                </m:r>
                              </m:e>
                              <m:sup>
                                <m:r>
                                  <a:rPr lang="en-US" sz="2900" i="1" dirty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 lang="en-US" sz="2900" b="0" i="1" dirty="0" smtClean="0">
                        <a:latin typeface="Cambria Math"/>
                      </a:rPr>
                      <m:t>)</m:t>
                    </m:r>
                  </m:oMath>
                </a14:m>
                <a:endParaRPr lang="en-US" sz="2900" dirty="0" smtClean="0"/>
              </a:p>
              <a:p>
                <a:pPr marL="0" indent="0">
                  <a:buNone/>
                </a:pPr>
                <a:r>
                  <a:rPr lang="en-US" sz="2800" dirty="0"/>
                  <a:t> </a:t>
                </a:r>
                <a:r>
                  <a:rPr lang="en-US" sz="2800" dirty="0" smtClean="0"/>
                  <a:t>    </a:t>
                </a:r>
              </a:p>
              <a:p>
                <a:pPr marL="0" indent="0">
                  <a:buNone/>
                </a:pPr>
                <a:r>
                  <a:rPr lang="en-US" sz="2800" dirty="0" smtClean="0"/>
                  <a:t>      </a:t>
                </a:r>
                <a:r>
                  <a:rPr lang="en-US" sz="4000" dirty="0" smtClean="0"/>
                  <a:t>Bottom-up</a:t>
                </a:r>
                <a:r>
                  <a:rPr lang="en-US" sz="4000" dirty="0"/>
                  <a:t>: For each </a:t>
                </a:r>
                <a:r>
                  <a:rPr lang="en-US" sz="4000" dirty="0" smtClean="0"/>
                  <a:t>cell in </a:t>
                </a:r>
                <a:r>
                  <a:rPr lang="en-US" sz="4000" dirty="0"/>
                  <a:t>the </a:t>
                </a:r>
                <a:r>
                  <a:rPr lang="en-US" sz="4000" dirty="0" err="1"/>
                  <a:t>quadtree</a:t>
                </a:r>
                <a:r>
                  <a:rPr lang="en-US" sz="4000" dirty="0"/>
                  <a:t> </a:t>
                </a:r>
              </a:p>
              <a:p>
                <a:pPr lvl="1"/>
                <a:r>
                  <a:rPr lang="en-US" sz="4000" dirty="0"/>
                  <a:t>C</a:t>
                </a:r>
                <a:r>
                  <a:rPr lang="en-US" sz="4000" dirty="0" smtClean="0"/>
                  <a:t>ompute </a:t>
                </a:r>
                <a:r>
                  <a:rPr lang="en-US" sz="4000" dirty="0"/>
                  <a:t>optimum MSTs in </a:t>
                </a:r>
                <a:r>
                  <a:rPr lang="en-US" sz="4000" dirty="0" err="1"/>
                  <a:t>subcells</a:t>
                </a:r>
                <a:endParaRPr lang="en-US" sz="4000" dirty="0"/>
              </a:p>
              <a:p>
                <a:pPr lvl="1"/>
                <a:r>
                  <a:rPr lang="en-US" sz="4000" dirty="0"/>
                  <a:t>U</a:t>
                </a:r>
                <a:r>
                  <a:rPr lang="en-US" sz="4000" dirty="0" smtClean="0"/>
                  <a:t>se </a:t>
                </a:r>
                <a14:m>
                  <m:oMath xmlns:m="http://schemas.openxmlformats.org/officeDocument/2006/math">
                    <m:r>
                      <a:rPr lang="en-US" sz="4000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𝝐</m:t>
                    </m:r>
                    <m:r>
                      <a:rPr lang="en-US" sz="40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𝑳</m:t>
                    </m:r>
                  </m:oMath>
                </a14:m>
                <a:r>
                  <a:rPr lang="en-US" sz="4000" dirty="0" smtClean="0"/>
                  <a:t>-net from </a:t>
                </a:r>
                <a:r>
                  <a:rPr lang="en-US" sz="4000" dirty="0"/>
                  <a:t>each cell on the next </a:t>
                </a:r>
                <a:r>
                  <a:rPr lang="en-US" sz="4000" dirty="0" smtClean="0"/>
                  <a:t>level</a:t>
                </a:r>
                <a:endParaRPr lang="en-US" sz="4000" b="1" dirty="0" smtClean="0"/>
              </a:p>
              <a:p>
                <a:endParaRPr lang="en-US" sz="3400" b="1" dirty="0" smtClean="0"/>
              </a:p>
              <a:p>
                <a:r>
                  <a:rPr lang="en-US" sz="4000" b="1" dirty="0" smtClean="0"/>
                  <a:t>Idea</a:t>
                </a:r>
                <a:r>
                  <a:rPr lang="en-US" sz="4000" dirty="0" smtClean="0"/>
                  <a:t>: Pay </a:t>
                </a:r>
                <a:r>
                  <a:rPr lang="en-US" sz="4000" dirty="0"/>
                  <a:t>only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dirty="0" smtClean="0">
                        <a:solidFill>
                          <a:schemeClr val="tx1"/>
                        </a:solidFill>
                        <a:latin typeface="Cambria Math"/>
                      </a:rPr>
                      <m:t>O</m:t>
                    </m:r>
                    <m:r>
                      <a:rPr lang="en-US" sz="4000" dirty="0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sz="4000" b="1" i="1" dirty="0">
                        <a:solidFill>
                          <a:srgbClr val="FF0000"/>
                        </a:solidFill>
                        <a:latin typeface="Cambria Math"/>
                      </a:rPr>
                      <m:t>𝝐</m:t>
                    </m:r>
                    <m:r>
                      <a:rPr lang="en-US" sz="40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𝑳</m:t>
                    </m:r>
                  </m:oMath>
                </a14:m>
                <a:r>
                  <a:rPr lang="en-US" sz="4000" dirty="0"/>
                  <a:t>) for </a:t>
                </a:r>
                <a:r>
                  <a:rPr lang="en-US" sz="4000" dirty="0" smtClean="0"/>
                  <a:t>an </a:t>
                </a:r>
                <a:r>
                  <a:rPr lang="en-US" sz="4000" b="1" dirty="0"/>
                  <a:t>edge</a:t>
                </a:r>
                <a:r>
                  <a:rPr lang="en-US" sz="4000" dirty="0"/>
                  <a:t> cut by cell with side </a:t>
                </a:r>
                <a14:m>
                  <m:oMath xmlns:m="http://schemas.openxmlformats.org/officeDocument/2006/math">
                    <m:r>
                      <a:rPr lang="en-US" sz="40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𝑳</m:t>
                    </m:r>
                  </m:oMath>
                </a14:m>
                <a:endParaRPr lang="en-US" sz="4000" b="1" dirty="0" smtClean="0">
                  <a:solidFill>
                    <a:srgbClr val="0070C0"/>
                  </a:solidFill>
                </a:endParaRPr>
              </a:p>
              <a:p>
                <a:r>
                  <a:rPr lang="en-US" sz="4000" dirty="0" smtClean="0"/>
                  <a:t>Randomly shift the </a:t>
                </a:r>
                <a:r>
                  <a:rPr lang="en-US" sz="4000" dirty="0" err="1" smtClean="0"/>
                  <a:t>quadtree</a:t>
                </a:r>
                <a:r>
                  <a:rPr lang="en-US" sz="4000" dirty="0" smtClean="0"/>
                  <a:t>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000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4000" i="0"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40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4000" b="0" i="1" smtClean="0">
                                <a:latin typeface="Cambria Math"/>
                              </a:rPr>
                              <m:t>𝑐𝑢𝑡</m:t>
                            </m:r>
                            <m:r>
                              <a:rPr lang="en-US" sz="40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sz="4000" b="0" i="1" smtClean="0">
                                <a:latin typeface="Cambria Math"/>
                              </a:rPr>
                              <m:t>𝑒𝑑𝑔𝑒</m:t>
                            </m:r>
                            <m:r>
                              <a:rPr lang="en-US" sz="40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sz="4000" b="0" i="1" smtClean="0">
                                <a:latin typeface="Cambria Math"/>
                              </a:rPr>
                              <m:t>𝑜𝑓</m:t>
                            </m:r>
                            <m:r>
                              <a:rPr lang="en-US" sz="40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sz="4000" b="0" i="1" smtClean="0">
                                <a:latin typeface="Cambria Math"/>
                              </a:rPr>
                              <m:t>𝑙𝑒𝑛𝑔𝑡h</m:t>
                            </m:r>
                            <m:r>
                              <a:rPr lang="en-US" sz="40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sz="40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ℓ</m:t>
                            </m:r>
                            <m:r>
                              <a:rPr lang="en-US" sz="40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sz="4000" b="0" i="1" smtClean="0">
                                <a:latin typeface="Cambria Math"/>
                              </a:rPr>
                              <m:t>𝑏𝑦</m:t>
                            </m:r>
                            <m:r>
                              <a:rPr lang="en-US" sz="40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sz="40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𝑳</m:t>
                            </m:r>
                          </m:e>
                        </m:d>
                      </m:e>
                    </m:func>
                    <m:r>
                      <a:rPr lang="en-US" sz="4000" b="0" i="1" smtClean="0">
                        <a:latin typeface="Cambria Math"/>
                      </a:rPr>
                      <m:t>∼</m:t>
                    </m:r>
                    <m:r>
                      <a:rPr lang="en-US" sz="4000" b="0" i="1" smtClean="0">
                        <a:solidFill>
                          <a:srgbClr val="0070C0"/>
                        </a:solidFill>
                        <a:latin typeface="Cambria Math"/>
                      </a:rPr>
                      <m:t>ℓ/</m:t>
                    </m:r>
                    <m:r>
                      <a:rPr lang="en-US" sz="4000" b="1" i="1" smtClean="0">
                        <a:solidFill>
                          <a:srgbClr val="0070C0"/>
                        </a:solidFill>
                        <a:latin typeface="Cambria Math"/>
                      </a:rPr>
                      <m:t>𝑳</m:t>
                    </m:r>
                  </m:oMath>
                </a14:m>
                <a:r>
                  <a:rPr lang="en-US" sz="4000" dirty="0" smtClean="0"/>
                  <a:t> – charge errors</a:t>
                </a:r>
                <a:endParaRPr lang="en-US" sz="4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66799"/>
                <a:ext cx="8458200" cy="5118891"/>
              </a:xfrm>
              <a:blipFill rotWithShape="1">
                <a:blip r:embed="rId3"/>
                <a:stretch>
                  <a:fillRect l="-1225" t="-2619" r="-5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922881" y="5660892"/>
            <a:ext cx="3333750" cy="1017196"/>
            <a:chOff x="1000125" y="4547230"/>
            <a:chExt cx="3333750" cy="10171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3571875" y="4654907"/>
                  <a:ext cx="762000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𝑳</m:t>
                        </m:r>
                      </m:oMath>
                    </m:oMathPara>
                  </a14:m>
                  <a:endParaRPr lang="en-US" sz="4400" b="1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71875" y="4654907"/>
                  <a:ext cx="762000" cy="769441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" name="Group 3"/>
            <p:cNvGrpSpPr/>
            <p:nvPr/>
          </p:nvGrpSpPr>
          <p:grpSpPr>
            <a:xfrm>
              <a:off x="1000125" y="4547230"/>
              <a:ext cx="2571750" cy="1017196"/>
              <a:chOff x="1000125" y="4547230"/>
              <a:chExt cx="2571750" cy="1017196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1000125" y="4572000"/>
                <a:ext cx="2362200" cy="9906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9" name="Straight Connector 28"/>
              <p:cNvCxnSpPr>
                <a:stCxn id="28" idx="0"/>
                <a:endCxn id="28" idx="2"/>
              </p:cNvCxnSpPr>
              <p:nvPr/>
            </p:nvCxnSpPr>
            <p:spPr>
              <a:xfrm>
                <a:off x="2181225" y="4572000"/>
                <a:ext cx="0" cy="9906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Oval 29"/>
              <p:cNvSpPr/>
              <p:nvPr/>
            </p:nvSpPr>
            <p:spPr>
              <a:xfrm>
                <a:off x="1752600" y="5277686"/>
                <a:ext cx="76200" cy="76200"/>
              </a:xfrm>
              <a:prstGeom prst="ellips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2514600" y="5272105"/>
                <a:ext cx="76200" cy="76200"/>
              </a:xfrm>
              <a:prstGeom prst="ellips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3200400" y="5268378"/>
                <a:ext cx="76200" cy="76200"/>
              </a:xfrm>
              <a:prstGeom prst="ellipse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1066800" y="5272105"/>
                <a:ext cx="76200" cy="76200"/>
              </a:xfrm>
              <a:prstGeom prst="ellipse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4" name="Straight Connector 33"/>
              <p:cNvCxnSpPr>
                <a:stCxn id="30" idx="2"/>
                <a:endCxn id="33" idx="6"/>
              </p:cNvCxnSpPr>
              <p:nvPr/>
            </p:nvCxnSpPr>
            <p:spPr>
              <a:xfrm flipH="1" flipV="1">
                <a:off x="1143000" y="5310205"/>
                <a:ext cx="609600" cy="5581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 flipH="1" flipV="1">
                <a:off x="2590800" y="5307414"/>
                <a:ext cx="609600" cy="5581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>
                <a:stCxn id="31" idx="2"/>
              </p:cNvCxnSpPr>
              <p:nvPr/>
            </p:nvCxnSpPr>
            <p:spPr>
              <a:xfrm flipH="1">
                <a:off x="1828800" y="5310205"/>
                <a:ext cx="685800" cy="0"/>
              </a:xfrm>
              <a:prstGeom prst="line">
                <a:avLst/>
              </a:prstGeom>
              <a:ln w="254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Arrow Connector 39"/>
              <p:cNvCxnSpPr/>
              <p:nvPr/>
            </p:nvCxnSpPr>
            <p:spPr>
              <a:xfrm flipH="1">
                <a:off x="3557587" y="4579630"/>
                <a:ext cx="9526" cy="984796"/>
              </a:xfrm>
              <a:prstGeom prst="straightConnector1">
                <a:avLst/>
              </a:prstGeom>
              <a:ln w="190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Arrow Connector 41"/>
              <p:cNvCxnSpPr/>
              <p:nvPr/>
            </p:nvCxnSpPr>
            <p:spPr>
              <a:xfrm flipV="1">
                <a:off x="3562350" y="4547230"/>
                <a:ext cx="9525" cy="984796"/>
              </a:xfrm>
              <a:prstGeom prst="straightConnector1">
                <a:avLst/>
              </a:prstGeom>
              <a:ln w="190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 flipH="1">
                <a:off x="1023937" y="5562600"/>
                <a:ext cx="2314575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7" name="Rectangle 46"/>
          <p:cNvSpPr/>
          <p:nvPr/>
        </p:nvSpPr>
        <p:spPr>
          <a:xfrm>
            <a:off x="5053012" y="5669988"/>
            <a:ext cx="2362200" cy="98107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/>
          <p:cNvCxnSpPr>
            <a:stCxn id="47" idx="0"/>
            <a:endCxn id="47" idx="2"/>
          </p:cNvCxnSpPr>
          <p:nvPr/>
        </p:nvCxnSpPr>
        <p:spPr>
          <a:xfrm>
            <a:off x="6234112" y="5669988"/>
            <a:ext cx="0" cy="9810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val 48"/>
          <p:cNvSpPr/>
          <p:nvPr/>
        </p:nvSpPr>
        <p:spPr>
          <a:xfrm>
            <a:off x="6071393" y="6332235"/>
            <a:ext cx="144462" cy="144462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6297612" y="6329896"/>
            <a:ext cx="152400" cy="140886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6838949" y="6366366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5537199" y="6370093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Straight Connector 52"/>
          <p:cNvCxnSpPr>
            <a:stCxn id="49" idx="2"/>
            <a:endCxn id="52" idx="6"/>
          </p:cNvCxnSpPr>
          <p:nvPr/>
        </p:nvCxnSpPr>
        <p:spPr>
          <a:xfrm flipH="1">
            <a:off x="5613399" y="6404466"/>
            <a:ext cx="457994" cy="372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51" idx="2"/>
            <a:endCxn id="50" idx="6"/>
          </p:cNvCxnSpPr>
          <p:nvPr/>
        </p:nvCxnSpPr>
        <p:spPr>
          <a:xfrm flipH="1" flipV="1">
            <a:off x="6450012" y="6400339"/>
            <a:ext cx="388937" cy="412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51" idx="0"/>
            <a:endCxn id="52" idx="0"/>
          </p:cNvCxnSpPr>
          <p:nvPr/>
        </p:nvCxnSpPr>
        <p:spPr>
          <a:xfrm flipH="1">
            <a:off x="5575299" y="6366366"/>
            <a:ext cx="1301750" cy="3727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5076824" y="6651063"/>
            <a:ext cx="23145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7822308" y="5751798"/>
                <a:ext cx="7620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𝑳</m:t>
                      </m:r>
                    </m:oMath>
                  </m:oMathPara>
                </a14:m>
                <a:endParaRPr lang="en-US" sz="4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2308" y="5751798"/>
                <a:ext cx="762000" cy="76944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0" name="Straight Arrow Connector 69"/>
          <p:cNvCxnSpPr/>
          <p:nvPr/>
        </p:nvCxnSpPr>
        <p:spPr>
          <a:xfrm>
            <a:off x="7796212" y="5641219"/>
            <a:ext cx="0" cy="9906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V="1">
            <a:off x="7796212" y="5631597"/>
            <a:ext cx="0" cy="1009843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flipH="1">
            <a:off x="6310313" y="6266342"/>
            <a:ext cx="56673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>
            <a:off x="6310312" y="6266342"/>
            <a:ext cx="60483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/>
              <p:cNvSpPr txBox="1"/>
              <p:nvPr/>
            </p:nvSpPr>
            <p:spPr>
              <a:xfrm>
                <a:off x="6234112" y="5814382"/>
                <a:ext cx="762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𝜖</m:t>
                      </m:r>
                      <m:r>
                        <a:rPr lang="en-US" sz="2400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𝑳</m:t>
                      </m:r>
                    </m:oMath>
                  </m:oMathPara>
                </a14:m>
                <a:endParaRPr lang="en-US" sz="2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92" name="TextBox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4112" y="5814382"/>
                <a:ext cx="762000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6" name="Rectangle 95"/>
          <p:cNvSpPr/>
          <p:nvPr/>
        </p:nvSpPr>
        <p:spPr>
          <a:xfrm>
            <a:off x="715375" y="2286000"/>
            <a:ext cx="7868933" cy="1447800"/>
          </a:xfrm>
          <a:prstGeom prst="rect">
            <a:avLst/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>
            <a:endCxn id="49" idx="6"/>
          </p:cNvCxnSpPr>
          <p:nvPr/>
        </p:nvCxnSpPr>
        <p:spPr>
          <a:xfrm>
            <a:off x="5257800" y="4419600"/>
            <a:ext cx="958055" cy="198486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4224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7" grpId="1"/>
      <p:bldP spid="3" grpId="0" build="p"/>
      <p:bldP spid="47" grpId="0" animBg="1"/>
      <p:bldP spid="49" grpId="0" animBg="1"/>
      <p:bldP spid="50" grpId="0" animBg="1"/>
      <p:bldP spid="51" grpId="0" animBg="1"/>
      <p:bldP spid="52" grpId="0" animBg="1"/>
      <p:bldP spid="69" grpId="0"/>
      <p:bldP spid="92" grpId="0"/>
      <p:bldP spid="9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228600"/>
                <a:ext cx="8229600" cy="1143000"/>
              </a:xfr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i="0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R</m:t>
                      </m:r>
                      <m:r>
                        <m:rPr>
                          <m:sty m:val="p"/>
                        </m:rPr>
                        <a:rPr lang="en-US" b="0" i="0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andomly</m:t>
                      </m:r>
                      <m:r>
                        <a:rPr lang="en-US" b="0" i="0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shifted</m:t>
                      </m:r>
                      <m:r>
                        <a:rPr lang="en-US" b="0" i="0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quadtree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228600"/>
                <a:ext cx="8229600" cy="1143000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19200"/>
                <a:ext cx="8458200" cy="3505200"/>
              </a:xfrm>
            </p:spPr>
            <p:txBody>
              <a:bodyPr>
                <a:normAutofit/>
              </a:bodyPr>
              <a:lstStyle/>
              <a:p>
                <a:r>
                  <a:rPr lang="en-US" sz="3300" dirty="0" smtClean="0"/>
                  <a:t>Top </a:t>
                </a:r>
                <a:r>
                  <a:rPr lang="en-US" sz="3300" dirty="0"/>
                  <a:t>cell </a:t>
                </a:r>
                <a:r>
                  <a:rPr lang="en-US" sz="3300" dirty="0" smtClean="0"/>
                  <a:t>shifted by </a:t>
                </a:r>
                <a:r>
                  <a:rPr lang="en-US" sz="3300" dirty="0"/>
                  <a:t>a random </a:t>
                </a:r>
                <a:r>
                  <a:rPr lang="en-US" sz="3300" dirty="0" smtClean="0"/>
                  <a:t>vector </a:t>
                </a:r>
                <a:r>
                  <a:rPr lang="en-US" sz="3300" dirty="0"/>
                  <a:t>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300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33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300" b="0" i="1" smtClean="0">
                                <a:latin typeface="Cambria Math"/>
                              </a:rPr>
                              <m:t>0,</m:t>
                            </m:r>
                            <m:r>
                              <a:rPr lang="en-US" sz="3300" b="1" i="1" smtClean="0">
                                <a:latin typeface="Cambria Math"/>
                              </a:rPr>
                              <m:t>𝑳</m:t>
                            </m:r>
                          </m:e>
                        </m:d>
                      </m:e>
                      <m:sup>
                        <m:r>
                          <a:rPr lang="en-US" sz="33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sz="3300" dirty="0" smtClean="0"/>
              </a:p>
              <a:p>
                <a:pPr marL="0" indent="0">
                  <a:buNone/>
                </a:pPr>
                <a:r>
                  <a:rPr lang="en-US" sz="2800" dirty="0" smtClean="0"/>
                  <a:t>Impose a </a:t>
                </a:r>
                <a:r>
                  <a:rPr lang="en-US" sz="2800" b="1" dirty="0" smtClean="0">
                    <a:solidFill>
                      <a:srgbClr val="0070C0"/>
                    </a:solidFill>
                  </a:rPr>
                  <a:t>randomly shifted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quadtree</a:t>
                </a:r>
                <a:r>
                  <a:rPr lang="en-US" sz="2800" dirty="0"/>
                  <a:t> </a:t>
                </a:r>
                <a:r>
                  <a:rPr lang="en-US" sz="2800" dirty="0" smtClean="0"/>
                  <a:t>(top cell length </a:t>
                </a:r>
                <a14:m>
                  <m:oMath xmlns:m="http://schemas.openxmlformats.org/officeDocument/2006/math">
                    <m:r>
                      <a:rPr lang="en-US" sz="2800" b="1" i="1" dirty="0">
                        <a:latin typeface="Cambria Math"/>
                      </a:rPr>
                      <m:t>𝟐</m:t>
                    </m:r>
                    <m:r>
                      <a:rPr lang="en-US" sz="2800" b="1" dirty="0">
                        <a:latin typeface="Cambria Math"/>
                      </a:rPr>
                      <m:t>𝚫</m:t>
                    </m:r>
                  </m:oMath>
                </a14:m>
                <a:r>
                  <a:rPr lang="en-US" sz="2800" dirty="0" smtClean="0"/>
                  <a:t>)</a:t>
                </a:r>
                <a:endParaRPr lang="en-US" sz="2800" dirty="0"/>
              </a:p>
              <a:p>
                <a:pPr marL="0" indent="0">
                  <a:buNone/>
                </a:pPr>
                <a:r>
                  <a:rPr lang="en-US" sz="2800" dirty="0"/>
                  <a:t>      Bottom-up: For each </a:t>
                </a:r>
                <a:r>
                  <a:rPr lang="en-US" sz="2800" dirty="0" smtClean="0"/>
                  <a:t>cell </a:t>
                </a:r>
                <a:r>
                  <a:rPr lang="en-US" sz="2800" dirty="0"/>
                  <a:t>in the </a:t>
                </a:r>
                <a:r>
                  <a:rPr lang="en-US" sz="2800" dirty="0" err="1"/>
                  <a:t>quadtree</a:t>
                </a:r>
                <a:r>
                  <a:rPr lang="en-US" sz="2800" dirty="0"/>
                  <a:t> </a:t>
                </a:r>
              </a:p>
              <a:p>
                <a:pPr lvl="1"/>
                <a:r>
                  <a:rPr lang="en-US" dirty="0"/>
                  <a:t>C</a:t>
                </a:r>
                <a:r>
                  <a:rPr lang="en-US" dirty="0" smtClean="0"/>
                  <a:t>ompute </a:t>
                </a:r>
                <a:r>
                  <a:rPr lang="en-US" dirty="0"/>
                  <a:t>optimum MSTs in </a:t>
                </a:r>
                <a:r>
                  <a:rPr lang="en-US" dirty="0" err="1" smtClean="0"/>
                  <a:t>subcells</a:t>
                </a:r>
                <a:endParaRPr lang="en-US" b="1" dirty="0">
                  <a:solidFill>
                    <a:srgbClr val="0070C0"/>
                  </a:solidFill>
                </a:endParaRPr>
              </a:p>
              <a:p>
                <a:pPr lvl="1"/>
                <a:r>
                  <a:rPr lang="en-US" dirty="0"/>
                  <a:t>Use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/>
                      </a:rPr>
                      <m:t>𝝐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𝑳</m:t>
                    </m:r>
                  </m:oMath>
                </a14:m>
                <a:r>
                  <a:rPr lang="en-US" dirty="0" smtClean="0"/>
                  <a:t>-net from </a:t>
                </a:r>
                <a:r>
                  <a:rPr lang="en-US" dirty="0"/>
                  <a:t>each cell on the next level</a:t>
                </a:r>
                <a:endParaRPr lang="en-US" dirty="0" smtClean="0"/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19200"/>
                <a:ext cx="8458200" cy="3505200"/>
              </a:xfrm>
              <a:blipFill rotWithShape="1">
                <a:blip r:embed="rId3"/>
                <a:stretch>
                  <a:fillRect l="-1657" t="-2087" r="-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364510" y="1828800"/>
            <a:ext cx="8627089" cy="2209800"/>
          </a:xfrm>
          <a:prstGeom prst="rect">
            <a:avLst/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343399" y="4558950"/>
                <a:ext cx="4648200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 smtClean="0"/>
                  <a:t>Pay </a:t>
                </a:r>
                <a:r>
                  <a:rPr lang="en-US" sz="4400" b="1" dirty="0" smtClean="0">
                    <a:solidFill>
                      <a:srgbClr val="FF0000"/>
                    </a:solidFill>
                  </a:rPr>
                  <a:t>5</a:t>
                </a:r>
                <a:r>
                  <a:rPr lang="en-US" sz="4400" dirty="0" smtClean="0"/>
                  <a:t> instead of </a:t>
                </a:r>
                <a:r>
                  <a:rPr lang="en-US" sz="4400" b="1" dirty="0" smtClean="0">
                    <a:solidFill>
                      <a:srgbClr val="00B050"/>
                    </a:solidFill>
                  </a:rPr>
                  <a:t>4</a:t>
                </a:r>
              </a:p>
              <a:p>
                <a:r>
                  <a:rPr lang="en-US" sz="4400" b="1" dirty="0" err="1" smtClean="0">
                    <a:solidFill>
                      <a:srgbClr val="0070C0"/>
                    </a:solidFill>
                  </a:rPr>
                  <a:t>Pr</a:t>
                </a:r>
                <a:r>
                  <a:rPr lang="en-US" sz="4400" b="1" dirty="0" smtClean="0">
                    <a:solidFill>
                      <a:srgbClr val="0070C0"/>
                    </a:solidFill>
                  </a:rPr>
                  <a:t>[</a:t>
                </a:r>
                <a14:m>
                  <m:oMath xmlns:m="http://schemas.openxmlformats.org/officeDocument/2006/math">
                    <m:r>
                      <a:rPr lang="en-US" sz="4400" b="1" dirty="0">
                        <a:solidFill>
                          <a:srgbClr val="FF0000"/>
                        </a:solidFill>
                        <a:latin typeface="Cambria Math"/>
                      </a:rPr>
                      <m:t>𝐁𝐚𝐝</m:t>
                    </m:r>
                    <m:r>
                      <a:rPr lang="en-US" sz="4400" b="1" dirty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a:rPr lang="en-US" sz="4400" b="1" dirty="0">
                        <a:solidFill>
                          <a:srgbClr val="FF0000"/>
                        </a:solidFill>
                        <a:latin typeface="Cambria Math"/>
                      </a:rPr>
                      <m:t>𝐂𝐮𝐭</m:t>
                    </m:r>
                  </m:oMath>
                </a14:m>
                <a:r>
                  <a:rPr lang="en-US" sz="4400" b="1" dirty="0" smtClean="0">
                    <a:solidFill>
                      <a:srgbClr val="0070C0"/>
                    </a:solidFill>
                  </a:rPr>
                  <a:t>] = </a:t>
                </a:r>
                <a14:m>
                  <m:oMath xmlns:m="http://schemas.openxmlformats.org/officeDocument/2006/math">
                    <m:r>
                      <a:rPr lang="en-US" sz="4400" b="1" i="0" dirty="0" smtClean="0">
                        <a:solidFill>
                          <a:srgbClr val="0070C0"/>
                        </a:solidFill>
                        <a:latin typeface="Cambria Math"/>
                      </a:rPr>
                      <m:t>𝛀</m:t>
                    </m:r>
                  </m:oMath>
                </a14:m>
                <a:r>
                  <a:rPr lang="en-US" sz="4400" b="1" dirty="0" smtClean="0">
                    <a:solidFill>
                      <a:srgbClr val="0070C0"/>
                    </a:solidFill>
                  </a:rPr>
                  <a:t>(1)</a:t>
                </a:r>
                <a:endParaRPr lang="en-US" sz="4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399" y="4558950"/>
                <a:ext cx="4648200" cy="1446550"/>
              </a:xfrm>
              <a:prstGeom prst="rect">
                <a:avLst/>
              </a:prstGeom>
              <a:blipFill rotWithShape="1">
                <a:blip r:embed="rId4"/>
                <a:stretch>
                  <a:fillRect l="-5242" t="-8439" r="-5242" b="-194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5" name="Group 64"/>
          <p:cNvGrpSpPr/>
          <p:nvPr/>
        </p:nvGrpSpPr>
        <p:grpSpPr>
          <a:xfrm>
            <a:off x="355393" y="4410033"/>
            <a:ext cx="3775669" cy="1906011"/>
            <a:chOff x="15189604" y="18142979"/>
            <a:chExt cx="4316372" cy="2215840"/>
          </a:xfrm>
        </p:grpSpPr>
        <p:sp>
          <p:nvSpPr>
            <p:cNvPr id="66" name="Oval 65"/>
            <p:cNvSpPr/>
            <p:nvPr/>
          </p:nvSpPr>
          <p:spPr bwMode="auto">
            <a:xfrm>
              <a:off x="17796283" y="18400614"/>
              <a:ext cx="142103" cy="1549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7" name="Oval 66"/>
            <p:cNvSpPr/>
            <p:nvPr/>
          </p:nvSpPr>
          <p:spPr bwMode="auto">
            <a:xfrm>
              <a:off x="17796283" y="19840713"/>
              <a:ext cx="142103" cy="15496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8" name="Oval 67"/>
            <p:cNvSpPr/>
            <p:nvPr/>
          </p:nvSpPr>
          <p:spPr bwMode="auto">
            <a:xfrm>
              <a:off x="17105591" y="19842833"/>
              <a:ext cx="142103" cy="1549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69" name="Straight Connector 68"/>
            <p:cNvCxnSpPr>
              <a:stCxn id="67" idx="0"/>
              <a:endCxn id="66" idx="4"/>
            </p:cNvCxnSpPr>
            <p:nvPr/>
          </p:nvCxnSpPr>
          <p:spPr bwMode="auto">
            <a:xfrm flipV="1">
              <a:off x="17867334" y="18555577"/>
              <a:ext cx="0" cy="1285137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>
              <a:stCxn id="67" idx="2"/>
              <a:endCxn id="68" idx="6"/>
            </p:cNvCxnSpPr>
            <p:nvPr/>
          </p:nvCxnSpPr>
          <p:spPr bwMode="auto">
            <a:xfrm flipH="1">
              <a:off x="17247693" y="19918194"/>
              <a:ext cx="548589" cy="2120"/>
            </a:xfrm>
            <a:prstGeom prst="line">
              <a:avLst/>
            </a:prstGeom>
            <a:ln w="25400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>
              <a:stCxn id="68" idx="0"/>
              <a:endCxn id="77" idx="4"/>
            </p:cNvCxnSpPr>
            <p:nvPr/>
          </p:nvCxnSpPr>
          <p:spPr bwMode="auto">
            <a:xfrm flipH="1" flipV="1">
              <a:off x="17176641" y="18566421"/>
              <a:ext cx="2" cy="1276412"/>
            </a:xfrm>
            <a:prstGeom prst="line">
              <a:avLst/>
            </a:prstGeom>
            <a:ln w="762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3" name="Group 72"/>
            <p:cNvGrpSpPr>
              <a:grpSpLocks/>
            </p:cNvGrpSpPr>
            <p:nvPr/>
          </p:nvGrpSpPr>
          <p:grpSpPr bwMode="auto">
            <a:xfrm>
              <a:off x="15189604" y="18142979"/>
              <a:ext cx="4316372" cy="2215840"/>
              <a:chOff x="5510213" y="5344996"/>
              <a:chExt cx="2314575" cy="1089800"/>
            </a:xfrm>
          </p:grpSpPr>
          <p:cxnSp>
            <p:nvCxnSpPr>
              <p:cNvPr id="76" name="Straight Connector 75"/>
              <p:cNvCxnSpPr/>
              <p:nvPr/>
            </p:nvCxnSpPr>
            <p:spPr>
              <a:xfrm>
                <a:off x="6643021" y="5344996"/>
                <a:ext cx="0" cy="1089800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7" name="Oval 76"/>
              <p:cNvSpPr/>
              <p:nvPr/>
            </p:nvSpPr>
            <p:spPr>
              <a:xfrm>
                <a:off x="6537624" y="5477041"/>
                <a:ext cx="76200" cy="7621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78" name="Straight Connector 77"/>
              <p:cNvCxnSpPr>
                <a:stCxn id="66" idx="2"/>
              </p:cNvCxnSpPr>
              <p:nvPr/>
            </p:nvCxnSpPr>
            <p:spPr>
              <a:xfrm flipH="1">
                <a:off x="6613824" y="5509813"/>
                <a:ext cx="294171" cy="5336"/>
              </a:xfrm>
              <a:prstGeom prst="line">
                <a:avLst/>
              </a:prstGeom>
              <a:ln w="38100" cmpd="sng">
                <a:solidFill>
                  <a:srgbClr val="008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 flipH="1">
                <a:off x="5510213" y="5344996"/>
                <a:ext cx="2314575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0" name="TextBox 79"/>
          <p:cNvSpPr txBox="1"/>
          <p:nvPr/>
        </p:nvSpPr>
        <p:spPr>
          <a:xfrm flipH="1">
            <a:off x="1288421" y="4858716"/>
            <a:ext cx="147909" cy="1077200"/>
          </a:xfrm>
          <a:prstGeom prst="rect">
            <a:avLst/>
          </a:prstGeom>
          <a:noFill/>
        </p:spPr>
        <p:txBody>
          <a:bodyPr wrap="square" lIns="91423" tIns="45711" rIns="91423" bIns="45711" rtlCol="0">
            <a:spAutoFit/>
          </a:bodyPr>
          <a:lstStyle/>
          <a:p>
            <a:r>
              <a:rPr lang="en-US" sz="4000" dirty="0" smtClean="0"/>
              <a:t>2</a:t>
            </a:r>
          </a:p>
          <a:p>
            <a:endParaRPr lang="en-US" sz="2400" dirty="0" smtClean="0"/>
          </a:p>
        </p:txBody>
      </p:sp>
      <p:sp>
        <p:nvSpPr>
          <p:cNvPr id="81" name="TextBox 80"/>
          <p:cNvSpPr txBox="1"/>
          <p:nvPr/>
        </p:nvSpPr>
        <p:spPr>
          <a:xfrm flipH="1">
            <a:off x="2149665" y="6172200"/>
            <a:ext cx="497761" cy="1077200"/>
          </a:xfrm>
          <a:prstGeom prst="rect">
            <a:avLst/>
          </a:prstGeom>
          <a:noFill/>
        </p:spPr>
        <p:txBody>
          <a:bodyPr wrap="square" lIns="91423" tIns="45711" rIns="91423" bIns="45711" rtlCol="0">
            <a:spAutoFit/>
          </a:bodyPr>
          <a:lstStyle/>
          <a:p>
            <a:r>
              <a:rPr lang="en-US" sz="4000" dirty="0"/>
              <a:t>1</a:t>
            </a:r>
            <a:endParaRPr lang="en-US" sz="4000" dirty="0" smtClean="0"/>
          </a:p>
          <a:p>
            <a:endParaRPr lang="en-US" sz="2400" dirty="0" smtClean="0"/>
          </a:p>
        </p:txBody>
      </p:sp>
      <p:sp>
        <p:nvSpPr>
          <p:cNvPr id="82" name="Rectangle 81"/>
          <p:cNvSpPr/>
          <p:nvPr/>
        </p:nvSpPr>
        <p:spPr>
          <a:xfrm>
            <a:off x="355400" y="4410036"/>
            <a:ext cx="3775669" cy="1906014"/>
          </a:xfrm>
          <a:prstGeom prst="rect">
            <a:avLst/>
          </a:prstGeom>
          <a:noFill/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1" rIns="91423" bIns="45711" spcCol="0"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cxnSp>
        <p:nvCxnSpPr>
          <p:cNvPr id="83" name="Straight Arrow Connector 82"/>
          <p:cNvCxnSpPr/>
          <p:nvPr/>
        </p:nvCxnSpPr>
        <p:spPr bwMode="auto">
          <a:xfrm flipV="1">
            <a:off x="1726204" y="4743389"/>
            <a:ext cx="0" cy="123929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 bwMode="auto">
          <a:xfrm flipH="1">
            <a:off x="2054352" y="6095461"/>
            <a:ext cx="614903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/>
              <p:cNvSpPr txBox="1"/>
              <p:nvPr/>
            </p:nvSpPr>
            <p:spPr>
              <a:xfrm>
                <a:off x="5638800" y="4932939"/>
                <a:ext cx="16764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dirty="0">
                          <a:solidFill>
                            <a:srgbClr val="FF0000"/>
                          </a:solidFill>
                          <a:latin typeface="Cambria Math"/>
                        </a:rPr>
                        <m:t>𝐁𝐚𝐝</m:t>
                      </m:r>
                      <m:r>
                        <a:rPr lang="en-US" sz="4400" b="1" dirty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4400" b="1" dirty="0">
                          <a:solidFill>
                            <a:srgbClr val="FF0000"/>
                          </a:solidFill>
                          <a:latin typeface="Cambria Math"/>
                        </a:rPr>
                        <m:t>𝐂𝐮𝐭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06" name="TextBox 10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4932939"/>
                <a:ext cx="1676400" cy="769441"/>
              </a:xfrm>
              <a:prstGeom prst="rect">
                <a:avLst/>
              </a:prstGeom>
              <a:blipFill rotWithShape="1">
                <a:blip r:embed="rId5"/>
                <a:stretch>
                  <a:fillRect r="-26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0985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7" grpId="0"/>
      <p:bldP spid="80" grpId="0"/>
      <p:bldP spid="81" grpId="0"/>
      <p:bldP spid="82" grpId="0" animBg="1"/>
      <p:bldP spid="106" grpId="0"/>
      <p:bldP spid="106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228600"/>
                <a:ext cx="8229600" cy="1143000"/>
              </a:xfrm>
            </p:spPr>
            <p:txBody>
              <a:bodyPr>
                <a:normAutofit fontScale="90000"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1+</m:t>
                        </m:r>
                        <m: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𝝐</m:t>
                        </m:r>
                      </m:e>
                    </m:d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-MST </a:t>
                </a:r>
                <a:r>
                  <a:rPr lang="en-US" dirty="0">
                    <a:solidFill>
                      <a:srgbClr val="0070C0"/>
                    </a:solidFill>
                  </a:rPr>
                  <a:t>in</a:t>
                </a:r>
                <a:r>
                  <a:rPr lang="en-US" dirty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solidFill>
                          <a:srgbClr val="FF0000"/>
                        </a:solidFill>
                        <a:latin typeface="Cambria Math"/>
                      </a:rPr>
                      <m:t>𝐑</m:t>
                    </m:r>
                    <m:r>
                      <a:rPr lang="en-US" b="0" i="0" dirty="0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𝑂</m:t>
                    </m:r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log</m:t>
                    </m:r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  </m:t>
                    </m:r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𝑛</m:t>
                    </m:r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) 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rounds 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228600"/>
                <a:ext cx="8229600" cy="1143000"/>
              </a:xfrm>
              <a:blipFill rotWithShape="1">
                <a:blip r:embed="rId2"/>
                <a:stretch>
                  <a:fillRect r="-2963" b="-37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19200"/>
                <a:ext cx="8458200" cy="3051883"/>
              </a:xfrm>
            </p:spPr>
            <p:txBody>
              <a:bodyPr>
                <a:normAutofit/>
              </a:bodyPr>
              <a:lstStyle/>
              <a:p>
                <a:r>
                  <a:rPr lang="en-US" sz="2400" b="1" dirty="0" smtClean="0"/>
                  <a:t>Idea:</a:t>
                </a:r>
                <a:r>
                  <a:rPr lang="en-US" sz="2400" dirty="0" smtClean="0"/>
                  <a:t> Only use short edges inside the cells</a:t>
                </a:r>
              </a:p>
              <a:p>
                <a:pPr marL="0" indent="0">
                  <a:buNone/>
                </a:pPr>
                <a:r>
                  <a:rPr lang="en-US" sz="2400" dirty="0" smtClean="0"/>
                  <a:t>Impose a </a:t>
                </a:r>
                <a:r>
                  <a:rPr lang="en-US" sz="2400" b="1" dirty="0" smtClean="0"/>
                  <a:t>randomly shifted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quadtree</a:t>
                </a:r>
                <a:r>
                  <a:rPr lang="en-US" sz="2400" dirty="0"/>
                  <a:t> </a:t>
                </a:r>
                <a:r>
                  <a:rPr lang="en-US" sz="2400" dirty="0" smtClean="0"/>
                  <a:t>(top cell length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1" i="1" dirty="0">
                            <a:latin typeface="Cambria Math"/>
                          </a:rPr>
                          <m:t>𝟐</m:t>
                        </m:r>
                        <m:r>
                          <a:rPr lang="en-US" sz="2400" b="1" dirty="0">
                            <a:latin typeface="Cambria Math"/>
                          </a:rPr>
                          <m:t>𝚫</m:t>
                        </m:r>
                      </m:num>
                      <m:den>
                        <m:r>
                          <a:rPr lang="en-US" sz="2400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𝝐</m:t>
                        </m:r>
                        <m:r>
                          <a:rPr lang="en-US" sz="2400" b="1" i="1" dirty="0">
                            <a:latin typeface="Cambria Math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2400" dirty="0" smtClean="0"/>
                  <a:t> )</a:t>
                </a: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      Bottom-up: For each node (cell) in the </a:t>
                </a:r>
                <a:r>
                  <a:rPr lang="en-US" sz="2400" dirty="0" err="1"/>
                  <a:t>quadtree</a:t>
                </a:r>
                <a:r>
                  <a:rPr lang="en-US" sz="2400" dirty="0"/>
                  <a:t> </a:t>
                </a:r>
              </a:p>
              <a:p>
                <a:pPr lvl="1"/>
                <a:r>
                  <a:rPr lang="en-US" sz="2400" dirty="0"/>
                  <a:t>compute optimum </a:t>
                </a:r>
                <a:r>
                  <a:rPr lang="en-US" sz="2400" dirty="0" smtClean="0"/>
                  <a:t>Minimum Spanning </a:t>
                </a:r>
                <a:r>
                  <a:rPr lang="en-US" sz="2400" b="1" dirty="0" smtClean="0">
                    <a:solidFill>
                      <a:srgbClr val="0070C0"/>
                    </a:solidFill>
                  </a:rPr>
                  <a:t>Forests</a:t>
                </a:r>
                <a:r>
                  <a:rPr lang="en-US" sz="2400" dirty="0" smtClean="0"/>
                  <a:t> </a:t>
                </a:r>
                <a:r>
                  <a:rPr lang="en-US" sz="2400" dirty="0"/>
                  <a:t>in </a:t>
                </a:r>
                <a:r>
                  <a:rPr lang="en-US" sz="2400" dirty="0" err="1" smtClean="0"/>
                  <a:t>subcells</a:t>
                </a:r>
                <a:r>
                  <a:rPr lang="en-US" sz="2400" dirty="0" smtClean="0"/>
                  <a:t>, </a:t>
                </a:r>
                <a:r>
                  <a:rPr lang="en-US" sz="2400" b="1" dirty="0" smtClean="0">
                    <a:solidFill>
                      <a:srgbClr val="0070C0"/>
                    </a:solidFill>
                  </a:rPr>
                  <a:t>using edges of length</a:t>
                </a:r>
                <a:r>
                  <a:rPr lang="en-US" sz="2400" b="1" dirty="0" smtClean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≤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𝝐</m:t>
                    </m:r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𝑳</m:t>
                    </m:r>
                  </m:oMath>
                </a14:m>
                <a:endParaRPr lang="en-US" sz="2400" b="1" dirty="0">
                  <a:solidFill>
                    <a:srgbClr val="0070C0"/>
                  </a:solidFill>
                </a:endParaRPr>
              </a:p>
              <a:p>
                <a:pPr lvl="1"/>
                <a:r>
                  <a:rPr lang="en-US" sz="2400" dirty="0"/>
                  <a:t>Use only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𝝐</m:t>
                        </m:r>
                      </m:e>
                      <m:sup>
                        <m:r>
                          <a:rPr lang="en-US" sz="2400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𝑳</m:t>
                    </m:r>
                  </m:oMath>
                </a14:m>
                <a:r>
                  <a:rPr lang="en-US" sz="2400" dirty="0"/>
                  <a:t>-net from each cell on the next level</a:t>
                </a:r>
                <a:endParaRPr lang="en-US" sz="2400" dirty="0" smtClean="0"/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19200"/>
                <a:ext cx="8458200" cy="3051883"/>
              </a:xfrm>
              <a:blipFill rotWithShape="1">
                <a:blip r:embed="rId3"/>
                <a:stretch>
                  <a:fillRect l="-1081" t="-15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382521" y="1618903"/>
            <a:ext cx="8382000" cy="2495897"/>
          </a:xfrm>
          <a:prstGeom prst="rect">
            <a:avLst/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9829800" y="2057400"/>
                <a:ext cx="4800600" cy="2213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Sketch of analysis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dirty="0">
                            <a:latin typeface="Cambria Math"/>
                          </a:rPr>
                          <m:t>𝑻</m:t>
                        </m:r>
                      </m:e>
                      <m:sup>
                        <m:r>
                          <a:rPr lang="en-US" b="1" i="1" dirty="0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= optimum MST):</a:t>
                </a:r>
              </a:p>
              <a:p>
                <a:r>
                  <a:rPr lang="en-US" dirty="0">
                    <a:latin typeface="Cambria Math"/>
                    <a:ea typeface="Cambria Math"/>
                  </a:rPr>
                  <a:t>𝔼[</a:t>
                </a:r>
                <a:r>
                  <a:rPr lang="en-US" dirty="0"/>
                  <a:t>Extra cost] =</a:t>
                </a:r>
              </a:p>
              <a:p>
                <a:r>
                  <a:rPr lang="en-US" dirty="0">
                    <a:latin typeface="Cambria Math"/>
                    <a:ea typeface="Cambria Math"/>
                  </a:rPr>
                  <a:t>𝔼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>
                        <a:latin typeface="Cambria Math"/>
                        <a:ea typeface="Cambria Math"/>
                      </a:rPr>
                      <m:t>[</m:t>
                    </m:r>
                    <m:nary>
                      <m:naryPr>
                        <m:chr m:val="∑"/>
                        <m:supHide m:val="on"/>
                        <m:ctrlPr>
                          <a:rPr lang="en-US" i="1" dirty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1" i="1" dirty="0">
                            <a:latin typeface="Cambria Math"/>
                          </a:rPr>
                          <m:t>𝒆</m:t>
                        </m:r>
                        <m:r>
                          <a:rPr lang="en-US" i="1" dirty="0">
                            <a:latin typeface="Cambria Math"/>
                          </a:rPr>
                          <m:t>∈</m:t>
                        </m:r>
                        <m:sSup>
                          <m:sSupPr>
                            <m:ctrlPr>
                              <a:rPr lang="en-US" b="1" i="1" dirty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 dirty="0">
                                <a:latin typeface="Cambria Math"/>
                              </a:rPr>
                              <m:t>𝑻</m:t>
                            </m:r>
                          </m:e>
                          <m:sup>
                            <m:r>
                              <a:rPr lang="en-US" b="1" i="1" dirty="0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</m:sub>
                      <m:sup/>
                      <m:e>
                        <m:func>
                          <m:funcPr>
                            <m:ctrlPr>
                              <a:rPr lang="en-US" i="1" dirty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dirty="0">
                                <a:latin typeface="Cambria Math"/>
                              </a:rPr>
                              <m:t>Pr</m:t>
                            </m:r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 dirty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1" i="1" dirty="0">
                                    <a:latin typeface="Cambria Math"/>
                                  </a:rPr>
                                  <m:t>𝒆</m:t>
                                </m:r>
                                <m:r>
                                  <a:rPr lang="en-US" i="1" dirty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i="1" dirty="0">
                                    <a:latin typeface="Cambria Math"/>
                                  </a:rPr>
                                  <m:t>𝑖𝑠</m:t>
                                </m:r>
                                <m:r>
                                  <a:rPr lang="en-US" i="1" dirty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i="1" dirty="0">
                                    <a:latin typeface="Cambria Math"/>
                                  </a:rPr>
                                  <m:t>𝑐𝑢𝑡</m:t>
                                </m:r>
                                <m:r>
                                  <a:rPr lang="en-US" i="1" dirty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i="1" dirty="0">
                                    <a:latin typeface="Cambria Math"/>
                                  </a:rPr>
                                  <m:t>𝑏𝑦</m:t>
                                </m:r>
                                <m:r>
                                  <a:rPr lang="en-US" i="1" dirty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i="1" dirty="0">
                                    <a:latin typeface="Cambria Math"/>
                                  </a:rPr>
                                  <m:t>𝑐𝑒𝑙𝑙</m:t>
                                </m:r>
                                <m:r>
                                  <a:rPr lang="en-US" i="1" dirty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i="1" dirty="0">
                                    <a:latin typeface="Cambria Math"/>
                                  </a:rPr>
                                  <m:t>𝑤𝑖𝑡h</m:t>
                                </m:r>
                                <m:r>
                                  <a:rPr lang="en-US" i="1" dirty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i="1" dirty="0">
                                    <a:latin typeface="Cambria Math"/>
                                  </a:rPr>
                                  <m:t>𝑠𝑖𝑑𝑒</m:t>
                                </m:r>
                                <m:r>
                                  <a:rPr lang="en-US" i="1" dirty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b="1" i="1" dirty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𝑳</m:t>
                                </m:r>
                              </m:e>
                            </m:d>
                            <m:r>
                              <a:rPr lang="en-US" i="1" dirty="0">
                                <a:latin typeface="Cambria Math"/>
                              </a:rPr>
                              <m:t>⋅</m:t>
                            </m:r>
                          </m:e>
                        </m:func>
                        <m:r>
                          <a:rPr lang="en-US" i="1" dirty="0">
                            <a:latin typeface="Cambria Math"/>
                          </a:rPr>
                          <m:t> </m:t>
                        </m:r>
                        <m:r>
                          <a:rPr lang="en-US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𝝐</m:t>
                        </m:r>
                        <m:r>
                          <a:rPr lang="en-US" b="1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𝑳</m:t>
                        </m:r>
                      </m:e>
                    </m:nary>
                    <m:r>
                      <a:rPr lang="en-US" i="1" dirty="0">
                        <a:latin typeface="Cambria Math"/>
                      </a:rPr>
                      <m:t> ]</m:t>
                    </m:r>
                  </m:oMath>
                </a14:m>
                <a:endParaRPr lang="en-US" i="1" dirty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/>
                        </a:rPr>
                        <m:t>≤</m:t>
                      </m:r>
                      <m:d>
                        <m:dPr>
                          <m:ctrlPr>
                            <a:rPr lang="en-US" i="1" dirty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𝝐</m:t>
                          </m:r>
                          <m:r>
                            <a:rPr lang="en-US" i="1" dirty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i="1" dirty="0">
                              <a:latin typeface="Cambria Math"/>
                            </a:rPr>
                            <m:t>log</m:t>
                          </m:r>
                          <m:r>
                            <a:rPr lang="en-US" i="1" dirty="0">
                              <a:latin typeface="Cambria Math"/>
                            </a:rPr>
                            <m:t> </m:t>
                          </m:r>
                          <m:r>
                            <a:rPr lang="en-US" b="1" i="1" dirty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𝒏</m:t>
                          </m:r>
                          <m:r>
                            <a:rPr lang="en-US" b="1" i="1" dirty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 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b="1" i="1" dirty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en-US" b="1" i="1" dirty="0">
                                  <a:latin typeface="Cambria Math"/>
                                </a:rPr>
                                <m:t>𝒆</m:t>
                              </m:r>
                              <m:r>
                                <a:rPr lang="en-US" b="1" i="1" dirty="0">
                                  <a:latin typeface="Cambria Math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b="1" i="1" dirty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dirty="0">
                                      <a:latin typeface="Cambria Math"/>
                                    </a:rPr>
                                    <m:t>𝑻</m:t>
                                  </m:r>
                                </m:e>
                                <m:sup>
                                  <m:r>
                                    <a:rPr lang="en-US" b="1" i="1" dirty="0">
                                      <a:latin typeface="Cambria Math"/>
                                    </a:rPr>
                                    <m:t>∗</m:t>
                                  </m:r>
                                </m:sup>
                              </m:sSup>
                            </m:sub>
                            <m:sup/>
                            <m:e>
                              <m:r>
                                <a:rPr lang="en-US" i="1" dirty="0">
                                  <a:latin typeface="Cambria Math"/>
                                </a:rPr>
                                <m:t>𝑑</m:t>
                              </m:r>
                              <m:d>
                                <m:dPr>
                                  <m:ctrlPr>
                                    <a:rPr lang="en-US" i="1" dirty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 dirty="0">
                                      <a:latin typeface="Cambria Math"/>
                                    </a:rPr>
                                    <m:t>𝒆</m:t>
                                  </m:r>
                                </m:e>
                              </m:d>
                            </m:e>
                          </m:nary>
                        </m:e>
                      </m:d>
                      <m:r>
                        <a:rPr lang="en-US" i="1" dirty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i="1" dirty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>
                          <a:solidFill>
                            <a:srgbClr val="FF0000"/>
                          </a:solidFill>
                          <a:latin typeface="Cambria Math"/>
                        </a:rPr>
                        <m:t>𝝐</m:t>
                      </m:r>
                      <m:r>
                        <a:rPr lang="en-US" i="1" dirty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i="1" dirty="0">
                          <a:latin typeface="Cambria Math"/>
                        </a:rPr>
                        <m:t>log</m:t>
                      </m:r>
                      <m:r>
                        <a:rPr lang="en-US" i="1" dirty="0">
                          <a:latin typeface="Cambria Math"/>
                        </a:rPr>
                        <m:t> </m:t>
                      </m:r>
                      <m:r>
                        <a:rPr lang="en-US" b="1" i="1" dirty="0">
                          <a:solidFill>
                            <a:srgbClr val="0070C0"/>
                          </a:solidFill>
                          <a:latin typeface="Cambria Math"/>
                        </a:rPr>
                        <m:t>𝒏</m:t>
                      </m:r>
                      <m:r>
                        <a:rPr lang="en-US" b="1" i="1" dirty="0">
                          <a:solidFill>
                            <a:srgbClr val="0070C0"/>
                          </a:solidFill>
                          <a:latin typeface="Cambria Math"/>
                        </a:rPr>
                        <m:t>⋅</m:t>
                      </m:r>
                      <m:r>
                        <a:rPr lang="en-US" i="1" dirty="0">
                          <a:latin typeface="Cambria Math"/>
                        </a:rPr>
                        <m:t>𝑐𝑜𝑠𝑡</m:t>
                      </m:r>
                      <m:r>
                        <a:rPr lang="en-US" i="1" dirty="0">
                          <a:latin typeface="Cambria Math"/>
                        </a:rPr>
                        <m:t>(</m:t>
                      </m:r>
                      <m:sSup>
                        <m:sSupPr>
                          <m:ctrlPr>
                            <a:rPr lang="en-US" b="1" i="1" dirty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dirty="0">
                              <a:latin typeface="Cambria Math"/>
                            </a:rPr>
                            <m:t>𝑻</m:t>
                          </m:r>
                        </m:e>
                        <m:sup>
                          <m:r>
                            <a:rPr lang="en-US" b="1" i="1" dirty="0"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en-US" i="1" dirty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9800" y="2057400"/>
                <a:ext cx="4800600" cy="2213683"/>
              </a:xfrm>
              <a:prstGeom prst="rect">
                <a:avLst/>
              </a:prstGeom>
              <a:blipFill rotWithShape="1">
                <a:blip r:embed="rId4"/>
                <a:stretch>
                  <a:fillRect l="-1652" t="-1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/>
          <p:cNvGrpSpPr/>
          <p:nvPr/>
        </p:nvGrpSpPr>
        <p:grpSpPr>
          <a:xfrm>
            <a:off x="2135120" y="4244086"/>
            <a:ext cx="548917" cy="2436662"/>
            <a:chOff x="17105583" y="17192835"/>
            <a:chExt cx="832803" cy="4137464"/>
          </a:xfrm>
        </p:grpSpPr>
        <p:sp>
          <p:nvSpPr>
            <p:cNvPr id="27" name="Oval 26"/>
            <p:cNvSpPr/>
            <p:nvPr/>
          </p:nvSpPr>
          <p:spPr bwMode="auto">
            <a:xfrm>
              <a:off x="17796283" y="18400614"/>
              <a:ext cx="142103" cy="1549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" name="Oval 27"/>
            <p:cNvSpPr/>
            <p:nvPr/>
          </p:nvSpPr>
          <p:spPr bwMode="auto">
            <a:xfrm>
              <a:off x="17796283" y="19840713"/>
              <a:ext cx="142103" cy="15496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9" name="Oval 28"/>
            <p:cNvSpPr/>
            <p:nvPr/>
          </p:nvSpPr>
          <p:spPr bwMode="auto">
            <a:xfrm>
              <a:off x="17105591" y="19842833"/>
              <a:ext cx="142103" cy="1549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0" name="Straight Connector 29"/>
            <p:cNvCxnSpPr>
              <a:stCxn id="28" idx="0"/>
              <a:endCxn id="27" idx="4"/>
            </p:cNvCxnSpPr>
            <p:nvPr/>
          </p:nvCxnSpPr>
          <p:spPr bwMode="auto">
            <a:xfrm flipV="1">
              <a:off x="17867334" y="18555577"/>
              <a:ext cx="0" cy="1285137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28" idx="2"/>
              <a:endCxn id="29" idx="6"/>
            </p:cNvCxnSpPr>
            <p:nvPr/>
          </p:nvCxnSpPr>
          <p:spPr bwMode="auto">
            <a:xfrm flipH="1">
              <a:off x="17247693" y="19918194"/>
              <a:ext cx="548589" cy="2120"/>
            </a:xfrm>
            <a:prstGeom prst="line">
              <a:avLst/>
            </a:prstGeom>
            <a:ln w="25400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29" idx="0"/>
              <a:endCxn id="35" idx="4"/>
            </p:cNvCxnSpPr>
            <p:nvPr/>
          </p:nvCxnSpPr>
          <p:spPr bwMode="auto">
            <a:xfrm flipH="1" flipV="1">
              <a:off x="17176641" y="18566421"/>
              <a:ext cx="2" cy="1276412"/>
            </a:xfrm>
            <a:prstGeom prst="line">
              <a:avLst/>
            </a:prstGeom>
            <a:ln w="762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Group 32"/>
            <p:cNvGrpSpPr>
              <a:grpSpLocks/>
            </p:cNvGrpSpPr>
            <p:nvPr/>
          </p:nvGrpSpPr>
          <p:grpSpPr bwMode="auto">
            <a:xfrm>
              <a:off x="17105583" y="17192835"/>
              <a:ext cx="690692" cy="4137464"/>
              <a:chOff x="6537624" y="4877694"/>
              <a:chExt cx="370371" cy="2034898"/>
            </a:xfrm>
          </p:grpSpPr>
          <p:cxnSp>
            <p:nvCxnSpPr>
              <p:cNvPr id="34" name="Straight Connector 33"/>
              <p:cNvCxnSpPr/>
              <p:nvPr/>
            </p:nvCxnSpPr>
            <p:spPr>
              <a:xfrm flipH="1">
                <a:off x="6900204" y="4877694"/>
                <a:ext cx="2" cy="2034898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Oval 34"/>
              <p:cNvSpPr/>
              <p:nvPr/>
            </p:nvSpPr>
            <p:spPr>
              <a:xfrm>
                <a:off x="6537624" y="5477041"/>
                <a:ext cx="76200" cy="7621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6" name="Straight Connector 35"/>
              <p:cNvCxnSpPr>
                <a:stCxn id="27" idx="2"/>
              </p:cNvCxnSpPr>
              <p:nvPr/>
            </p:nvCxnSpPr>
            <p:spPr>
              <a:xfrm flipH="1">
                <a:off x="6613824" y="5509813"/>
                <a:ext cx="294171" cy="5336"/>
              </a:xfrm>
              <a:prstGeom prst="line">
                <a:avLst/>
              </a:prstGeom>
              <a:ln w="38100" cmpd="sng">
                <a:solidFill>
                  <a:srgbClr val="008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8" name="TextBox 37"/>
          <p:cNvSpPr txBox="1"/>
          <p:nvPr/>
        </p:nvSpPr>
        <p:spPr>
          <a:xfrm flipH="1">
            <a:off x="1494600" y="4946808"/>
            <a:ext cx="165611" cy="1077200"/>
          </a:xfrm>
          <a:prstGeom prst="rect">
            <a:avLst/>
          </a:prstGeom>
          <a:noFill/>
        </p:spPr>
        <p:txBody>
          <a:bodyPr wrap="square" lIns="91423" tIns="45711" rIns="91423" bIns="45711" rtlCol="0">
            <a:spAutoFit/>
          </a:bodyPr>
          <a:lstStyle/>
          <a:p>
            <a:r>
              <a:rPr lang="en-US" sz="4000" dirty="0" smtClean="0"/>
              <a:t>2</a:t>
            </a:r>
          </a:p>
          <a:p>
            <a:endParaRPr lang="en-US" sz="2400" dirty="0" smtClean="0"/>
          </a:p>
        </p:txBody>
      </p:sp>
      <p:sp>
        <p:nvSpPr>
          <p:cNvPr id="39" name="Rectangle 38"/>
          <p:cNvSpPr/>
          <p:nvPr/>
        </p:nvSpPr>
        <p:spPr>
          <a:xfrm>
            <a:off x="382521" y="4244085"/>
            <a:ext cx="4227556" cy="2436663"/>
          </a:xfrm>
          <a:prstGeom prst="rect">
            <a:avLst/>
          </a:prstGeom>
          <a:noFill/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1" rIns="91423" bIns="45711" spcCol="0" rtlCol="0" anchor="ctr"/>
          <a:lstStyle/>
          <a:p>
            <a:pPr algn="ctr"/>
            <a:endParaRPr lang="en-US"/>
          </a:p>
        </p:txBody>
      </p:sp>
      <p:cxnSp>
        <p:nvCxnSpPr>
          <p:cNvPr id="40" name="Straight Arrow Connector 39"/>
          <p:cNvCxnSpPr/>
          <p:nvPr/>
        </p:nvCxnSpPr>
        <p:spPr bwMode="auto">
          <a:xfrm flipV="1">
            <a:off x="1984497" y="4955379"/>
            <a:ext cx="0" cy="96008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 bwMode="auto">
          <a:xfrm flipH="1">
            <a:off x="2135120" y="6024008"/>
            <a:ext cx="530312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 flipH="1">
            <a:off x="2218804" y="5956396"/>
            <a:ext cx="375068" cy="1077200"/>
          </a:xfrm>
          <a:prstGeom prst="rect">
            <a:avLst/>
          </a:prstGeom>
          <a:noFill/>
        </p:spPr>
        <p:txBody>
          <a:bodyPr wrap="square" lIns="91423" tIns="45711" rIns="91423" bIns="45711" rtlCol="0">
            <a:spAutoFit/>
          </a:bodyPr>
          <a:lstStyle/>
          <a:p>
            <a:r>
              <a:rPr lang="en-US" sz="4000" dirty="0"/>
              <a:t>1</a:t>
            </a:r>
            <a:endParaRPr lang="en-US" sz="4000" dirty="0" smtClean="0"/>
          </a:p>
          <a:p>
            <a:endParaRPr lang="en-US" sz="24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5029200" y="5485408"/>
                <a:ext cx="41148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0070C0"/>
                    </a:solidFill>
                  </a:rPr>
                  <a:t>Pr</a:t>
                </a:r>
                <a:r>
                  <a:rPr lang="en-US" sz="3600" b="1" dirty="0">
                    <a:solidFill>
                      <a:srgbClr val="0070C0"/>
                    </a:solidFill>
                  </a:rPr>
                  <a:t>[</a:t>
                </a:r>
                <a14:m>
                  <m:oMath xmlns:m="http://schemas.openxmlformats.org/officeDocument/2006/math">
                    <m:r>
                      <a:rPr lang="en-US" sz="3600" b="1" dirty="0">
                        <a:solidFill>
                          <a:srgbClr val="FF0000"/>
                        </a:solidFill>
                        <a:latin typeface="Cambria Math"/>
                      </a:rPr>
                      <m:t>𝐁𝐚𝐝</m:t>
                    </m:r>
                    <m:r>
                      <a:rPr lang="en-US" sz="3600" b="1" dirty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a:rPr lang="en-US" sz="3600" b="1" dirty="0">
                        <a:solidFill>
                          <a:srgbClr val="FF0000"/>
                        </a:solidFill>
                        <a:latin typeface="Cambria Math"/>
                      </a:rPr>
                      <m:t>𝐂𝐮𝐭</m:t>
                    </m:r>
                  </m:oMath>
                </a14:m>
                <a:r>
                  <a:rPr lang="en-US" sz="3600" b="1" dirty="0" smtClean="0">
                    <a:solidFill>
                      <a:srgbClr val="0070C0"/>
                    </a:solidFill>
                  </a:rPr>
                  <a:t>] =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rgbClr val="0070C0"/>
                        </a:solidFill>
                        <a:latin typeface="Cambria Math"/>
                      </a:rPr>
                      <m:t>𝑶</m:t>
                    </m:r>
                    <m:r>
                      <a:rPr lang="en-US" sz="3600" b="1" i="0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sz="3600" b="1" i="1" smtClean="0">
                        <a:solidFill>
                          <a:srgbClr val="FF0000"/>
                        </a:solidFill>
                        <a:latin typeface="Cambria Math"/>
                      </a:rPr>
                      <m:t>𝝐</m:t>
                    </m:r>
                    <m:r>
                      <a:rPr lang="en-US" sz="3600" b="1" i="0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3600" b="1" dirty="0">
                  <a:solidFill>
                    <a:srgbClr val="0070C0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5485408"/>
                <a:ext cx="4114800" cy="923330"/>
              </a:xfrm>
              <a:prstGeom prst="rect">
                <a:avLst/>
              </a:prstGeom>
              <a:blipFill rotWithShape="1">
                <a:blip r:embed="rId5"/>
                <a:stretch>
                  <a:fillRect l="-4444" t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Straight Arrow Connector 53"/>
          <p:cNvCxnSpPr/>
          <p:nvPr/>
        </p:nvCxnSpPr>
        <p:spPr bwMode="auto">
          <a:xfrm flipH="1" flipV="1">
            <a:off x="4871881" y="4244085"/>
            <a:ext cx="4919" cy="243666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5156829" y="4278404"/>
                <a:ext cx="3607692" cy="1070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𝑳</m:t>
                    </m:r>
                    <m:r>
                      <a:rPr lang="en-US" sz="4400" b="1" i="0" dirty="0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sz="4400" b="1" i="0" dirty="0" smtClean="0">
                        <a:solidFill>
                          <a:srgbClr val="0070C0"/>
                        </a:solidFill>
                        <a:latin typeface="Cambria Math"/>
                      </a:rPr>
                      <m:t>𝛀</m:t>
                    </m:r>
                    <m:r>
                      <a:rPr lang="en-US" sz="4400" b="1" i="0" dirty="0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f>
                      <m:fPr>
                        <m:ctrlPr>
                          <a:rPr lang="en-US" sz="4400" b="1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0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4400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𝝐</m:t>
                        </m:r>
                      </m:den>
                    </m:f>
                    <m:r>
                      <a:rPr lang="en-US" sz="4400" b="1" i="0" dirty="0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4400" b="1" dirty="0" smtClean="0">
                    <a:solidFill>
                      <a:srgbClr val="0070C0"/>
                    </a:solidFill>
                  </a:rPr>
                  <a:t> </a:t>
                </a:r>
                <a:endParaRPr lang="en-US" sz="4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6829" y="4278404"/>
                <a:ext cx="3607692" cy="107035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479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38" grpId="0"/>
      <p:bldP spid="39" grpId="0" animBg="1"/>
      <p:bldP spid="45" grpId="0"/>
      <p:bldP spid="53" grpId="0"/>
      <p:bldP spid="5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1+</m:t>
                        </m:r>
                        <m: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𝝐</m:t>
                        </m:r>
                      </m:e>
                    </m:d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-MST in</a:t>
                </a:r>
                <a:r>
                  <a:rPr lang="en-US" dirty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dirty="0" smtClean="0">
                        <a:solidFill>
                          <a:srgbClr val="FF0000"/>
                        </a:solidFill>
                        <a:latin typeface="Cambria Math"/>
                      </a:rPr>
                      <m:t>𝐑</m:t>
                    </m:r>
                    <m:r>
                      <a:rPr lang="en-US" dirty="0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i="1" dirty="0">
                        <a:solidFill>
                          <a:srgbClr val="0070C0"/>
                        </a:solidFill>
                        <a:latin typeface="Cambria Math"/>
                      </a:rPr>
                      <m:t>𝑂</m:t>
                    </m:r>
                    <m:r>
                      <a:rPr lang="en-US" i="1" dirty="0">
                        <a:solidFill>
                          <a:srgbClr val="0070C0"/>
                        </a:solidFill>
                        <a:latin typeface="Cambria Math"/>
                      </a:rPr>
                      <m:t>(1) 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rounds</a:t>
                </a:r>
                <a:r>
                  <a:rPr lang="en-US" dirty="0">
                    <a:solidFill>
                      <a:srgbClr val="7030A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r="-815"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1447801"/>
                <a:ext cx="8686800" cy="5248922"/>
              </a:xfrm>
              <a:ln w="25400">
                <a:noFill/>
              </a:ln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𝑂</m:t>
                    </m:r>
                    <m:r>
                      <a:rPr lang="en-US" sz="2400" i="1" dirty="0" smtClean="0"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 sz="2400" i="1" dirty="0" smtClean="0">
                        <a:latin typeface="Cambria Math"/>
                      </a:rPr>
                      <m:t>log</m:t>
                    </m:r>
                    <m:r>
                      <a:rPr lang="en-US" sz="2400" i="1" dirty="0" smtClean="0">
                        <a:latin typeface="Cambria Math"/>
                      </a:rPr>
                      <m:t> </m:t>
                    </m:r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𝒏</m:t>
                    </m:r>
                    <m:r>
                      <a:rPr lang="en-US" sz="2400" i="1" dirty="0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/>
                  <a:t> rounds =&gt; O(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 dirty="0"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400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dirty="0">
                                <a:latin typeface="Cambria Math"/>
                              </a:rPr>
                              <m:t>log</m:t>
                            </m:r>
                          </m:e>
                          <m:sub>
                            <m:r>
                              <a:rPr lang="en-US" sz="2400" b="1" i="1" dirty="0">
                                <a:latin typeface="Cambria Math"/>
                              </a:rPr>
                              <m:t>𝑺</m:t>
                            </m:r>
                          </m:sub>
                        </m:sSub>
                      </m:fName>
                      <m:e>
                        <m:r>
                          <a:rPr lang="en-US" sz="2400" b="1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</m:e>
                    </m:func>
                  </m:oMath>
                </a14:m>
                <a:r>
                  <a:rPr lang="en-US" sz="2400" dirty="0"/>
                  <a:t>) = O(1) rounds</a:t>
                </a:r>
              </a:p>
              <a:p>
                <a:pPr lvl="1"/>
                <a:r>
                  <a:rPr lang="en-US" sz="2400" dirty="0"/>
                  <a:t>Flatten the tree: 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400" b="1" i="1" smtClean="0">
                            <a:latin typeface="Cambria Math"/>
                          </a:rPr>
                          <m:t>𝑺</m:t>
                        </m:r>
                      </m:e>
                    </m:rad>
                    <m:r>
                      <a:rPr lang="en-US" sz="2400" i="1">
                        <a:latin typeface="Cambria Math"/>
                      </a:rPr>
                      <m:t>×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400" b="1" i="1" smtClean="0">
                            <a:latin typeface="Cambria Math"/>
                          </a:rPr>
                          <m:t>𝑺</m:t>
                        </m:r>
                      </m:e>
                    </m:rad>
                  </m:oMath>
                </a14:m>
                <a:r>
                  <a:rPr lang="en-US" sz="2400" dirty="0"/>
                  <a:t>)-grids instead of (2x2) grids at each level.</a:t>
                </a:r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pPr marL="0" indent="0">
                  <a:buNone/>
                </a:pPr>
                <a:r>
                  <a:rPr lang="en-US" sz="2400" dirty="0" smtClean="0"/>
                  <a:t>Impose </a:t>
                </a:r>
                <a:r>
                  <a:rPr lang="en-US" sz="2400" dirty="0"/>
                  <a:t>a </a:t>
                </a:r>
                <a:r>
                  <a:rPr lang="en-US" sz="2400" b="1" dirty="0">
                    <a:solidFill>
                      <a:srgbClr val="0070C0"/>
                    </a:solidFill>
                  </a:rPr>
                  <a:t>randomly shifted</a:t>
                </a:r>
                <a:r>
                  <a:rPr lang="en-US" sz="2400" dirty="0"/>
                  <a:t> 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400" b="1" i="1" smtClean="0">
                            <a:latin typeface="Cambria Math"/>
                          </a:rPr>
                          <m:t>𝑺</m:t>
                        </m:r>
                      </m:e>
                    </m:rad>
                    <m:r>
                      <a:rPr lang="en-US" sz="2400" i="1">
                        <a:latin typeface="Cambria Math"/>
                      </a:rPr>
                      <m:t>×</m:t>
                    </m:r>
                    <m:rad>
                      <m:radPr>
                        <m:degHide m:val="on"/>
                        <m:ctrlPr>
                          <a:rPr lang="en-US" sz="240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400" b="1" i="1" smtClean="0">
                            <a:latin typeface="Cambria Math"/>
                          </a:rPr>
                          <m:t>𝑺</m:t>
                        </m:r>
                      </m:e>
                    </m:rad>
                  </m:oMath>
                </a14:m>
                <a:r>
                  <a:rPr lang="en-US" sz="2400" dirty="0"/>
                  <a:t>)</a:t>
                </a:r>
                <a:r>
                  <a:rPr lang="en-US" sz="2400" dirty="0" smtClean="0"/>
                  <a:t>-tree</a:t>
                </a: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      Bottom-up: For each node (cell) in the </a:t>
                </a:r>
                <a:r>
                  <a:rPr lang="en-US" sz="2400" dirty="0" smtClean="0"/>
                  <a:t>tree </a:t>
                </a:r>
                <a:endParaRPr lang="en-US" sz="2400" dirty="0"/>
              </a:p>
              <a:p>
                <a:pPr lvl="1"/>
                <a:r>
                  <a:rPr lang="en-US" sz="2400" dirty="0"/>
                  <a:t>compute optimum MSTs in </a:t>
                </a:r>
                <a:r>
                  <a:rPr lang="en-US" sz="2400" dirty="0" err="1" smtClean="0"/>
                  <a:t>subcells</a:t>
                </a:r>
                <a:r>
                  <a:rPr lang="en-US" sz="2400" dirty="0"/>
                  <a:t> </a:t>
                </a:r>
                <a:r>
                  <a:rPr lang="en-US" sz="2400" dirty="0" smtClean="0"/>
                  <a:t>via </a:t>
                </a:r>
                <a:r>
                  <a:rPr lang="en-US" sz="2400" dirty="0"/>
                  <a:t>edges of length</a:t>
                </a:r>
                <a:r>
                  <a:rPr lang="en-US" sz="2400" b="1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≤</m:t>
                    </m:r>
                    <m:r>
                      <a:rPr lang="en-US" sz="2400" b="1" i="1" dirty="0">
                        <a:solidFill>
                          <a:srgbClr val="FF0000"/>
                        </a:solidFill>
                        <a:latin typeface="Cambria Math"/>
                      </a:rPr>
                      <m:t>𝝐</m:t>
                    </m:r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𝑳</m:t>
                    </m:r>
                  </m:oMath>
                </a14:m>
                <a:endParaRPr lang="en-US" sz="2400" b="1" dirty="0">
                  <a:solidFill>
                    <a:srgbClr val="0070C0"/>
                  </a:solidFill>
                </a:endParaRPr>
              </a:p>
              <a:p>
                <a:pPr lvl="1"/>
                <a:r>
                  <a:rPr lang="en-US" sz="2400" dirty="0"/>
                  <a:t>Use only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𝝐</m:t>
                        </m:r>
                      </m:e>
                      <m:sup>
                        <m:r>
                          <a:rPr lang="en-US" sz="2400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𝑳</m:t>
                    </m:r>
                  </m:oMath>
                </a14:m>
                <a:r>
                  <a:rPr lang="en-US" sz="2400" dirty="0"/>
                  <a:t>-net from each cell on the next </a:t>
                </a:r>
                <a:r>
                  <a:rPr lang="en-US" sz="2400" dirty="0" smtClean="0"/>
                  <a:t>level</a:t>
                </a:r>
                <a:endParaRPr lang="en-US" i="1" dirty="0" smtClean="0">
                  <a:latin typeface="Cambria Math"/>
                </a:endParaRP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447801"/>
                <a:ext cx="8686800" cy="5248922"/>
              </a:xfrm>
              <a:blipFill rotWithShape="1">
                <a:blip r:embed="rId3"/>
                <a:stretch>
                  <a:fillRect l="-1053" t="-929" r="-772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304800" y="4343400"/>
            <a:ext cx="8458200" cy="2362200"/>
          </a:xfrm>
          <a:prstGeom prst="rect">
            <a:avLst/>
          </a:pr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066800" y="2971800"/>
            <a:ext cx="1143000" cy="9906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cxnSp>
        <p:nvCxnSpPr>
          <p:cNvPr id="7" name="Straight Connector 6"/>
          <p:cNvCxnSpPr>
            <a:stCxn id="5" idx="0"/>
            <a:endCxn id="5" idx="2"/>
          </p:cNvCxnSpPr>
          <p:nvPr/>
        </p:nvCxnSpPr>
        <p:spPr>
          <a:xfrm>
            <a:off x="1638300" y="2971800"/>
            <a:ext cx="0" cy="99060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5" idx="1"/>
            <a:endCxn id="5" idx="3"/>
          </p:cNvCxnSpPr>
          <p:nvPr/>
        </p:nvCxnSpPr>
        <p:spPr>
          <a:xfrm>
            <a:off x="1066800" y="3467100"/>
            <a:ext cx="114300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770573" y="3005435"/>
            <a:ext cx="76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Cambria Math"/>
                <a:ea typeface="Cambria Math"/>
              </a:rPr>
              <a:t>⇒</a:t>
            </a:r>
            <a:endParaRPr lang="en-US" sz="5400" b="1" dirty="0"/>
          </a:p>
        </p:txBody>
      </p:sp>
      <p:grpSp>
        <p:nvGrpSpPr>
          <p:cNvPr id="6" name="Group 5"/>
          <p:cNvGrpSpPr/>
          <p:nvPr/>
        </p:nvGrpSpPr>
        <p:grpSpPr>
          <a:xfrm>
            <a:off x="4191000" y="2482215"/>
            <a:ext cx="4800600" cy="1556385"/>
            <a:chOff x="5105400" y="2482215"/>
            <a:chExt cx="4800600" cy="1556385"/>
          </a:xfrm>
        </p:grpSpPr>
        <p:sp>
          <p:nvSpPr>
            <p:cNvPr id="10" name="Rectangle 9"/>
            <p:cNvSpPr/>
            <p:nvPr/>
          </p:nvSpPr>
          <p:spPr>
            <a:xfrm>
              <a:off x="5105400" y="2514600"/>
              <a:ext cx="1524000" cy="1524000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5410200" y="2514600"/>
              <a:ext cx="0" cy="1524000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5715000" y="2514600"/>
              <a:ext cx="0" cy="1524000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6019800" y="2514600"/>
              <a:ext cx="2" cy="1524000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6324600" y="2514600"/>
              <a:ext cx="0" cy="1524000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6629400" y="2514600"/>
              <a:ext cx="0" cy="1447800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105400" y="2819400"/>
              <a:ext cx="1524000" cy="0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105400" y="3124200"/>
              <a:ext cx="1524000" cy="0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5105400" y="3429000"/>
              <a:ext cx="1524000" cy="0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5105400" y="3733800"/>
              <a:ext cx="1524000" cy="0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5715000" y="2482215"/>
                  <a:ext cx="1562100" cy="144655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"/>
                            <m:endChr m:val="}"/>
                            <m:ctrlPr>
                              <a:rPr lang="en-US" sz="88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dPr>
                          <m:e/>
                        </m:d>
                      </m:oMath>
                    </m:oMathPara>
                  </a14:m>
                  <a:endParaRPr lang="en-US" sz="8800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15000" y="2482215"/>
                  <a:ext cx="1562100" cy="144655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7086600" y="2831305"/>
                  <a:ext cx="2819400" cy="98866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ad>
                          <m:radPr>
                            <m:degHide m:val="on"/>
                            <m:ctrlPr>
                              <a:rPr lang="en-US" sz="3600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3600" b="1" i="1" smtClean="0">
                                <a:latin typeface="Cambria Math"/>
                              </a:rPr>
                              <m:t>𝑺</m:t>
                            </m:r>
                          </m:e>
                        </m:rad>
                        <m:r>
                          <a:rPr lang="en-US" sz="3600" b="0" i="1" smtClean="0">
                            <a:latin typeface="Cambria Math"/>
                          </a:rPr>
                          <m:t>=</m:t>
                        </m:r>
                        <m:sSup>
                          <m:sSupPr>
                            <m:ctrlPr>
                              <a:rPr lang="en-US" sz="36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6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𝒏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sz="3600">
                                <a:latin typeface="Cambria Math"/>
                              </a:rPr>
                              <m:t>Ω</m:t>
                            </m:r>
                            <m:r>
                              <a:rPr lang="en-US" sz="3600" i="1">
                                <a:latin typeface="Cambria Math"/>
                              </a:rPr>
                              <m:t>(1)</m:t>
                            </m:r>
                          </m:sup>
                        </m:sSup>
                      </m:oMath>
                    </m:oMathPara>
                  </a14:m>
                  <a:endParaRPr lang="en-US" sz="3600" dirty="0">
                    <a:solidFill>
                      <a:srgbClr val="FF0000"/>
                    </a:solidFill>
                  </a:endParaRPr>
                </a:p>
                <a:p>
                  <a:endParaRPr lang="en-US" dirty="0"/>
                </a:p>
              </p:txBody>
            </p:sp>
          </mc:Choice>
          <mc:Fallback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86600" y="2831305"/>
                  <a:ext cx="2819400" cy="988669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34475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3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𝝐</m:t>
                        </m:r>
                      </m:e>
                    </m:d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-MST in</a:t>
                </a:r>
                <a:r>
                  <a:rPr lang="en-US" dirty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dirty="0">
                        <a:solidFill>
                          <a:srgbClr val="FF0000"/>
                        </a:solidFill>
                        <a:latin typeface="Cambria Math"/>
                      </a:rPr>
                      <m:t>𝐑</m:t>
                    </m:r>
                    <m:r>
                      <a:rPr lang="en-US" dirty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i="1" dirty="0">
                        <a:solidFill>
                          <a:srgbClr val="0070C0"/>
                        </a:solidFill>
                        <a:latin typeface="Cambria Math"/>
                      </a:rPr>
                      <m:t>𝑂</m:t>
                    </m:r>
                    <m:r>
                      <a:rPr lang="en-US" i="1" dirty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i="1" dirty="0">
                        <a:solidFill>
                          <a:srgbClr val="0070C0"/>
                        </a:solidFill>
                        <a:latin typeface="Cambria Math"/>
                      </a:rPr>
                      <m:t>1</m:t>
                    </m:r>
                    <m:r>
                      <a:rPr lang="en-US" i="1" dirty="0">
                        <a:solidFill>
                          <a:srgbClr val="0070C0"/>
                        </a:solidFill>
                        <a:latin typeface="Cambria Math"/>
                      </a:rPr>
                      <m:t>) 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rounds</a:t>
                </a:r>
                <a:r>
                  <a:rPr lang="en-US" dirty="0">
                    <a:solidFill>
                      <a:srgbClr val="7030A0"/>
                    </a:solidFill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r="-815"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600200"/>
                <a:ext cx="8915400" cy="4525963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Theorem: </a:t>
                </a:r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𝒍</m:t>
                    </m:r>
                  </m:oMath>
                </a14:m>
                <a:r>
                  <a:rPr lang="en-US" b="1" i="1" dirty="0" smtClean="0">
                    <a:latin typeface="Cambria Math"/>
                  </a:rPr>
                  <a:t> </a:t>
                </a:r>
                <a:r>
                  <a:rPr lang="en-US" dirty="0" smtClean="0">
                    <a:latin typeface="Cambria Math"/>
                  </a:rPr>
                  <a:t>= # levels in a random tree </a:t>
                </a:r>
                <a:r>
                  <a:rPr lang="en-US" b="1" i="1" dirty="0" smtClean="0">
                    <a:latin typeface="Cambria Math"/>
                  </a:rPr>
                  <a:t>P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𝔼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𝑷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0" smtClean="0">
                              <a:latin typeface="Cambria Math"/>
                            </a:rPr>
                            <m:t>𝐀𝐋𝐆</m:t>
                          </m:r>
                        </m:e>
                      </m:d>
                      <m:r>
                        <a:rPr lang="en-US" b="1" i="1" smtClean="0">
                          <a:latin typeface="Cambria Math"/>
                        </a:rPr>
                        <m:t>≤</m:t>
                      </m:r>
                      <m:d>
                        <m:dPr>
                          <m:ctrlPr>
                            <a:rPr lang="en-US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𝑂</m:t>
                          </m:r>
                          <m:d>
                            <m:d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𝝐</m:t>
                              </m:r>
                              <m:r>
                                <a:rPr lang="en-US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𝒍</m:t>
                              </m:r>
                              <m:r>
                                <a:rPr lang="en-US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𝒅</m:t>
                              </m:r>
                            </m:e>
                          </m:d>
                        </m:e>
                      </m:d>
                      <m:r>
                        <a:rPr lang="en-US" b="1" i="0" smtClean="0">
                          <a:latin typeface="Cambria Math"/>
                        </a:rPr>
                        <m:t>𝐎𝐏𝐓</m:t>
                      </m:r>
                      <m:r>
                        <a:rPr lang="en-US" b="1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b="1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Proof (sketch):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>
                            <a:latin typeface="Cambria Math"/>
                          </a:rPr>
                          <m:t>𝚫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</a:rPr>
                          <m:t>𝑷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𝑢</m:t>
                    </m:r>
                    <m:r>
                      <a:rPr lang="en-US" i="1">
                        <a:latin typeface="Cambria Math"/>
                      </a:rPr>
                      <m:t>,</m:t>
                    </m:r>
                    <m:r>
                      <a:rPr lang="en-US" i="1">
                        <a:latin typeface="Cambria Math"/>
                      </a:rPr>
                      <m:t>𝑣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= cell length, which first partitions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err="1" smtClean="0">
                        <a:latin typeface="Cambria Math"/>
                      </a:rPr>
                      <m:t>𝑢</m:t>
                    </m:r>
                    <m:r>
                      <a:rPr lang="en-US" i="1" dirty="0" err="1" smtClean="0">
                        <a:latin typeface="Cambria Math"/>
                      </a:rPr>
                      <m:t>, </m:t>
                    </m:r>
                    <m:r>
                      <a:rPr lang="en-US" i="1" dirty="0" err="1" smtClean="0">
                        <a:latin typeface="Cambria Math"/>
                      </a:rPr>
                      <m:t>𝑣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endParaRPr lang="en-US" b="1" dirty="0"/>
              </a:p>
              <a:p>
                <a:r>
                  <a:rPr lang="en-US" b="1" dirty="0" smtClean="0"/>
                  <a:t>New w</a:t>
                </a:r>
                <a:r>
                  <a:rPr lang="en-US" b="1" dirty="0" smtClean="0"/>
                  <a:t>eights: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</a:rPr>
                          <m:t>𝒘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</a:rPr>
                          <m:t>𝑷</m:t>
                        </m:r>
                      </m:sub>
                    </m:sSub>
                    <m:d>
                      <m:dPr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𝑢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b="1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𝑢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 −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𝑣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1" i="1" smtClean="0">
                        <a:latin typeface="Cambria Math"/>
                      </a:rPr>
                      <m:t>+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/>
                      </a:rPr>
                      <m:t>𝝐</m:t>
                    </m:r>
                    <m:sSub>
                      <m:sSubPr>
                        <m:ctrlPr>
                          <a:rPr lang="en-US" b="1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>
                            <a:latin typeface="Cambria Math"/>
                          </a:rPr>
                          <m:t>𝚫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</a:rPr>
                          <m:t>𝑷</m:t>
                        </m:r>
                      </m:sub>
                    </m:sSub>
                    <m:d>
                      <m:dPr>
                        <m:ctrlPr>
                          <a:rPr lang="en-US" b="1" i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𝑢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e>
                    </m:d>
                  </m:oMath>
                </a14:m>
                <a:endParaRPr lang="en-US" b="1" i="1" dirty="0" smtClean="0">
                  <a:latin typeface="Cambria Math"/>
                </a:endParaRPr>
              </a:p>
              <a:p>
                <a:pPr marL="0" indent="0">
                  <a:buNone/>
                </a:pPr>
                <a:endParaRPr lang="en-US" b="1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>
                              <a:latin typeface="Cambria Math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𝑢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 −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𝑣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1" i="1" smtClean="0">
                              <a:latin typeface="Cambria Math"/>
                            </a:rPr>
                            <m:t>≤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𝔼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/>
                                </a:rPr>
                                <m:t>𝑷</m:t>
                              </m:r>
                            </m:sub>
                          </m:sSub>
                          <m:r>
                            <a:rPr lang="en-US" b="1" i="1" smtClean="0">
                              <a:latin typeface="Cambria Math"/>
                            </a:rPr>
                            <m:t>[</m:t>
                          </m:r>
                          <m:r>
                            <a:rPr lang="en-US" b="1" i="1">
                              <a:latin typeface="Cambria Math"/>
                            </a:rPr>
                            <m:t>𝒘</m:t>
                          </m:r>
                        </m:e>
                        <m:sub>
                          <m:r>
                            <a:rPr lang="en-US" b="1" i="1">
                              <a:latin typeface="Cambria Math"/>
                            </a:rPr>
                            <m:t>𝑷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𝑢</m:t>
                          </m:r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𝑣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]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≤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  <m:r>
                            <a:rPr lang="en-US" i="1">
                              <a:latin typeface="Cambria Math"/>
                            </a:rPr>
                            <m:t>𝑂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𝝐</m:t>
                              </m:r>
                              <m:r>
                                <a:rPr lang="en-US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𝒍</m:t>
                              </m:r>
                              <m:r>
                                <a:rPr lang="en-US" b="1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𝒅</m:t>
                              </m:r>
                            </m:e>
                          </m:d>
                        </m:e>
                      </m:d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>
                                      <a:latin typeface="Cambria Math"/>
                                    </a:rPr>
                                    <m:t>𝑢</m:t>
                                  </m:r>
                                  <m:r>
                                    <a:rPr lang="en-US" b="0" i="1">
                                      <a:latin typeface="Cambria Math"/>
                                    </a:rPr>
                                    <m:t> −</m:t>
                                  </m:r>
                                  <m:r>
                                    <a:rPr lang="en-US" b="0" i="1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b="0" i="1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Our algorithm implements </a:t>
                </a:r>
                <a:r>
                  <a:rPr lang="en-US" dirty="0" err="1" smtClean="0"/>
                  <a:t>Kruskal</a:t>
                </a:r>
                <a:r>
                  <a:rPr lang="en-US" dirty="0"/>
                  <a:t> </a:t>
                </a:r>
                <a:r>
                  <a:rPr lang="en-US" dirty="0" smtClean="0"/>
                  <a:t>for weights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/>
                          </a:rPr>
                          <m:t>𝒘</m:t>
                        </m:r>
                      </m:e>
                      <m:sub>
                        <m:r>
                          <a:rPr lang="en-US" b="1" i="1">
                            <a:latin typeface="Cambria Math"/>
                          </a:rPr>
                          <m:t>𝑷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600200"/>
                <a:ext cx="8915400" cy="4525963"/>
              </a:xfrm>
              <a:blipFill rotWithShape="1">
                <a:blip r:embed="rId3"/>
                <a:stretch>
                  <a:fillRect l="-1642" t="-3908" b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/>
          <p:cNvGrpSpPr/>
          <p:nvPr/>
        </p:nvGrpSpPr>
        <p:grpSpPr>
          <a:xfrm>
            <a:off x="2590800" y="3815117"/>
            <a:ext cx="5638800" cy="1906014"/>
            <a:chOff x="2590800" y="3815117"/>
            <a:chExt cx="5638800" cy="1906014"/>
          </a:xfrm>
        </p:grpSpPr>
        <p:grpSp>
          <p:nvGrpSpPr>
            <p:cNvPr id="11" name="Group 10"/>
            <p:cNvGrpSpPr>
              <a:grpSpLocks/>
            </p:cNvGrpSpPr>
            <p:nvPr/>
          </p:nvGrpSpPr>
          <p:grpSpPr bwMode="auto">
            <a:xfrm>
              <a:off x="2590800" y="3815117"/>
              <a:ext cx="3775669" cy="1906011"/>
              <a:chOff x="5510213" y="5344996"/>
              <a:chExt cx="2314575" cy="1089800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6643021" y="5344996"/>
                <a:ext cx="0" cy="1089800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flipH="1">
                <a:off x="5510213" y="5344996"/>
                <a:ext cx="2314575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Rectangle 15"/>
            <p:cNvSpPr/>
            <p:nvPr/>
          </p:nvSpPr>
          <p:spPr>
            <a:xfrm>
              <a:off x="2590800" y="3815117"/>
              <a:ext cx="3775669" cy="1906014"/>
            </a:xfrm>
            <a:prstGeom prst="rect">
              <a:avLst/>
            </a:prstGeom>
            <a:noFill/>
            <a:ln w="38100" cmpd="sng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3" tIns="45711" rIns="91423" bIns="45711" spcCol="0" rtlCol="0" anchor="ctr"/>
            <a:lstStyle/>
            <a:p>
              <a:pPr algn="ctr"/>
              <a:endParaRPr lang="en-US">
                <a:solidFill>
                  <a:srgbClr val="7030A0"/>
                </a:solidFill>
              </a:endParaRP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3245385" y="3935040"/>
              <a:ext cx="2466498" cy="608716"/>
              <a:chOff x="1009985" y="4934778"/>
              <a:chExt cx="2466498" cy="608716"/>
            </a:xfrm>
          </p:grpSpPr>
          <p:sp>
            <p:nvSpPr>
              <p:cNvPr id="6" name="Oval 5"/>
              <p:cNvSpPr/>
              <p:nvPr/>
            </p:nvSpPr>
            <p:spPr bwMode="auto">
              <a:xfrm>
                <a:off x="2999898" y="5410200"/>
                <a:ext cx="124302" cy="13329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" name="Oval 6"/>
              <p:cNvSpPr/>
              <p:nvPr/>
            </p:nvSpPr>
            <p:spPr bwMode="auto">
              <a:xfrm>
                <a:off x="1323498" y="5410200"/>
                <a:ext cx="124302" cy="13329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21" name="Group 20"/>
              <p:cNvGrpSpPr/>
              <p:nvPr/>
            </p:nvGrpSpPr>
            <p:grpSpPr>
              <a:xfrm>
                <a:off x="1009985" y="4934778"/>
                <a:ext cx="2466498" cy="542069"/>
                <a:chOff x="990600" y="4934778"/>
                <a:chExt cx="2466498" cy="542069"/>
              </a:xfrm>
            </p:grpSpPr>
            <p:cxnSp>
              <p:nvCxnSpPr>
                <p:cNvPr id="18" name="Straight Connector 17"/>
                <p:cNvCxnSpPr/>
                <p:nvPr/>
              </p:nvCxnSpPr>
              <p:spPr>
                <a:xfrm>
                  <a:off x="1428415" y="5457998"/>
                  <a:ext cx="1552098" cy="0"/>
                </a:xfrm>
                <a:prstGeom prst="line">
                  <a:avLst/>
                </a:prstGeom>
                <a:ln w="508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19" name="TextBox 18"/>
                    <p:cNvSpPr txBox="1"/>
                    <p:nvPr/>
                  </p:nvSpPr>
                  <p:spPr>
                    <a:xfrm>
                      <a:off x="990600" y="4953627"/>
                      <a:ext cx="457200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800" i="1" dirty="0" smtClean="0">
                                <a:latin typeface="Cambria Math"/>
                              </a:rPr>
                              <m:t>𝑢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>
                <p:sp>
                  <p:nvSpPr>
                    <p:cNvPr id="19" name="TextBox 18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90600" y="4953627"/>
                      <a:ext cx="457200" cy="523220"/>
                    </a:xfrm>
                    <a:prstGeom prst="rect">
                      <a:avLst/>
                    </a:prstGeom>
                    <a:blipFill rotWithShape="1"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20" name="TextBox 19"/>
                    <p:cNvSpPr txBox="1"/>
                    <p:nvPr/>
                  </p:nvSpPr>
                  <p:spPr>
                    <a:xfrm>
                      <a:off x="2999898" y="4934778"/>
                      <a:ext cx="457200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800" i="1" dirty="0" smtClean="0">
                                <a:latin typeface="Cambria Math"/>
                              </a:rPr>
                              <m:t>𝑣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>
                <p:sp>
                  <p:nvSpPr>
                    <p:cNvPr id="20" name="TextBox 19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999898" y="4934778"/>
                      <a:ext cx="457200" cy="523220"/>
                    </a:xfrm>
                    <a:prstGeom prst="rect">
                      <a:avLst/>
                    </a:prstGeom>
                    <a:blipFill rotWithShape="1"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cxnSp>
          <p:nvCxnSpPr>
            <p:cNvPr id="24" name="Straight Arrow Connector 23"/>
            <p:cNvCxnSpPr/>
            <p:nvPr/>
          </p:nvCxnSpPr>
          <p:spPr bwMode="auto">
            <a:xfrm flipV="1">
              <a:off x="6705600" y="3815118"/>
              <a:ext cx="1" cy="1906013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6934200" y="4472774"/>
                  <a:ext cx="129540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b="1">
                                <a:latin typeface="Cambria Math"/>
                              </a:rPr>
                              <m:t>𝚫</m:t>
                            </m:r>
                          </m:e>
                          <m:sub>
                            <m:r>
                              <a:rPr lang="en-US" sz="3200" b="1" i="1">
                                <a:latin typeface="Cambria Math"/>
                              </a:rPr>
                              <m:t>𝑷</m:t>
                            </m:r>
                          </m:sub>
                        </m:sSub>
                        <m:d>
                          <m:dPr>
                            <m:ctrlPr>
                              <a:rPr lang="en-US" sz="3200" b="1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𝑢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,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𝑣</m:t>
                            </m:r>
                          </m:e>
                        </m:d>
                      </m:oMath>
                    </m:oMathPara>
                  </a14:m>
                  <a:endParaRPr lang="en-US" sz="3200" dirty="0"/>
                </a:p>
              </p:txBody>
            </p:sp>
          </mc:Choice>
          <mc:Fallback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34200" y="4472774"/>
                  <a:ext cx="1295400" cy="584775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r="-169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805373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“Solve-And-Sketch” Framework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953000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(1+</m:t>
                    </m:r>
                    <m:r>
                      <a:rPr lang="en-US" i="1" dirty="0">
                        <a:latin typeface="Cambria Math"/>
                      </a:rPr>
                      <m:t>𝜖</m:t>
                    </m:r>
                    <m:r>
                      <a:rPr lang="en-US" i="1" dirty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-</a:t>
                </a:r>
                <a:r>
                  <a:rPr lang="en-US" b="1" dirty="0">
                    <a:solidFill>
                      <a:srgbClr val="0070C0"/>
                    </a:solidFill>
                  </a:rPr>
                  <a:t>MST</a:t>
                </a:r>
                <a:r>
                  <a:rPr lang="en-US" dirty="0" smtClean="0"/>
                  <a:t>:</a:t>
                </a:r>
              </a:p>
              <a:p>
                <a:pPr lvl="1"/>
                <a:r>
                  <a:rPr lang="en-US" dirty="0" smtClean="0"/>
                  <a:t>“</a:t>
                </a:r>
                <a:r>
                  <a:rPr lang="en-US" b="1" dirty="0" smtClean="0"/>
                  <a:t>Load balancing</a:t>
                </a:r>
                <a:r>
                  <a:rPr lang="en-US" dirty="0" smtClean="0"/>
                  <a:t>”: </a:t>
                </a:r>
                <a:r>
                  <a:rPr lang="en-US" dirty="0"/>
                  <a:t>partition the tree into parts of the same size</a:t>
                </a:r>
              </a:p>
              <a:p>
                <a:pPr lvl="1"/>
                <a:r>
                  <a:rPr lang="en-US" b="1" dirty="0"/>
                  <a:t>Almost linear time</a:t>
                </a:r>
                <a:r>
                  <a:rPr lang="en-US" dirty="0"/>
                  <a:t>: Approximate Nearest Neighbor data structure </a:t>
                </a:r>
                <a:r>
                  <a:rPr lang="en-US" dirty="0">
                    <a:solidFill>
                      <a:srgbClr val="0070C0"/>
                    </a:solidFill>
                  </a:rPr>
                  <a:t>[Indyk’99]</a:t>
                </a:r>
              </a:p>
              <a:p>
                <a:pPr lvl="1"/>
                <a:r>
                  <a:rPr lang="en-US" dirty="0"/>
                  <a:t>Dependence on dimension </a:t>
                </a:r>
                <a:r>
                  <a:rPr lang="en-US" b="1" dirty="0">
                    <a:solidFill>
                      <a:srgbClr val="00B050"/>
                    </a:solidFill>
                  </a:rPr>
                  <a:t>d</a:t>
                </a:r>
                <a:r>
                  <a:rPr lang="en-US" dirty="0"/>
                  <a:t> (size of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FF0000"/>
                        </a:solidFill>
                        <a:latin typeface="Cambria Math"/>
                      </a:rPr>
                      <m:t>𝝐</m:t>
                    </m:r>
                  </m:oMath>
                </a14:m>
                <a:r>
                  <a:rPr lang="en-US" dirty="0"/>
                  <a:t>-net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𝑂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b="1" i="1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𝒅</m:t>
                                </m:r>
                              </m:num>
                              <m:den>
                                <m:r>
                                  <a:rPr lang="en-US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𝝐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𝒅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Generalizes to bounded </a:t>
                </a:r>
                <a:r>
                  <a:rPr lang="en-US" b="1" dirty="0"/>
                  <a:t>doubling dimension</a:t>
                </a:r>
              </a:p>
              <a:p>
                <a:pPr lvl="1"/>
                <a:r>
                  <a:rPr lang="en-US" dirty="0"/>
                  <a:t>Basic version is teachable (Jelani Nelson’s ``</a:t>
                </a:r>
                <a:r>
                  <a:rPr lang="en-US" b="1" dirty="0"/>
                  <a:t>Big Data</a:t>
                </a:r>
                <a:r>
                  <a:rPr lang="en-US" dirty="0"/>
                  <a:t>’’ class at </a:t>
                </a:r>
                <a:r>
                  <a:rPr lang="en-US" b="1" dirty="0"/>
                  <a:t>Harvard</a:t>
                </a:r>
                <a:r>
                  <a:rPr lang="en-US" dirty="0" smtClean="0"/>
                  <a:t>)</a:t>
                </a:r>
              </a:p>
              <a:p>
                <a:pPr marL="0" indent="0">
                  <a:buNone/>
                </a:pPr>
                <a:endParaRPr lang="en-US" i="1" dirty="0" smtClean="0">
                  <a:latin typeface="Cambria Math"/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pPr lvl="1"/>
                <a:endParaRPr lang="en-US" i="1" dirty="0" smtClean="0">
                  <a:latin typeface="Cambria Math"/>
                </a:endParaRPr>
              </a:p>
              <a:p>
                <a:pPr marL="400050" lvl="2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953000"/>
              </a:xfrm>
              <a:blipFill rotWithShape="1">
                <a:blip r:embed="rId2"/>
                <a:stretch>
                  <a:fillRect t="-2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4544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“Solve-And-Sketch” Framework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(1+</m:t>
                    </m:r>
                    <m:r>
                      <a:rPr lang="en-US" sz="2800" i="1" dirty="0" smtClean="0">
                        <a:latin typeface="Cambria Math"/>
                      </a:rPr>
                      <m:t>𝜖</m:t>
                    </m:r>
                    <m:r>
                      <a:rPr lang="en-US" sz="280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/>
                  <a:t>-</a:t>
                </a:r>
                <a:r>
                  <a:rPr lang="en-US" sz="2800" b="1" dirty="0">
                    <a:solidFill>
                      <a:srgbClr val="0070C0"/>
                    </a:solidFill>
                  </a:rPr>
                  <a:t>Earth-Mover Distance, Transportation </a:t>
                </a:r>
                <a:r>
                  <a:rPr lang="en-US" sz="2800" b="1" dirty="0" smtClean="0">
                    <a:solidFill>
                      <a:srgbClr val="0070C0"/>
                    </a:solidFill>
                  </a:rPr>
                  <a:t>Cost</a:t>
                </a:r>
              </a:p>
              <a:p>
                <a:r>
                  <a:rPr lang="en-US" sz="2400" dirty="0"/>
                  <a:t>No </a:t>
                </a:r>
                <a:r>
                  <a:rPr lang="en-US" sz="2400" dirty="0"/>
                  <a:t>simple “divide-and-conquer” Arora-Mitchell-style algorithm (unlike for general </a:t>
                </a:r>
                <a:r>
                  <a:rPr lang="en-US" sz="2400" dirty="0"/>
                  <a:t>matching)</a:t>
                </a:r>
              </a:p>
              <a:p>
                <a:r>
                  <a:rPr lang="en-US" sz="2400" dirty="0"/>
                  <a:t>Only </a:t>
                </a:r>
                <a:r>
                  <a:rPr lang="en-US" sz="2400" dirty="0"/>
                  <a:t>recently sequential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 dirty="0">
                            <a:latin typeface="Cambria Math"/>
                          </a:rPr>
                          <m:t>1+</m:t>
                        </m:r>
                        <m:r>
                          <a:rPr lang="en-US" sz="2400" i="1" dirty="0">
                            <a:latin typeface="Cambria Math"/>
                          </a:rPr>
                          <m:t>𝜖</m:t>
                        </m:r>
                      </m:e>
                    </m:d>
                  </m:oMath>
                </a14:m>
                <a:r>
                  <a:rPr lang="en-US" sz="2400" dirty="0"/>
                  <a:t>-</a:t>
                </a:r>
                <a:r>
                  <a:rPr lang="en-US" sz="2400" dirty="0" err="1"/>
                  <a:t>apprxoimation</a:t>
                </a:r>
                <a:r>
                  <a:rPr lang="en-US" sz="2400" dirty="0"/>
                  <a:t> in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/>
                          </a:rPr>
                          <m:t>𝑂</m:t>
                        </m:r>
                      </m:e>
                      <m:sub>
                        <m:r>
                          <a:rPr lang="en-US" sz="2400" i="1" dirty="0">
                            <a:latin typeface="Cambria Math"/>
                          </a:rPr>
                          <m:t>𝜖</m:t>
                        </m:r>
                      </m:sub>
                    </m:sSub>
                    <m:d>
                      <m:dPr>
                        <m:ctrlPr>
                          <a:rPr lang="en-US" sz="2400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1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  <m:func>
                          <m:funcPr>
                            <m:ctrlPr>
                              <a:rPr lang="en-US" sz="2400" i="1" dirty="0">
                                <a:latin typeface="Cambria Math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2400" i="1" dirty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dirty="0">
                                    <a:latin typeface="Cambria Math"/>
                                  </a:rPr>
                                  <m:t>log</m:t>
                                </m:r>
                              </m:e>
                              <m:sup>
                                <m:r>
                                  <a:rPr lang="en-US" sz="2400" i="1" dirty="0">
                                    <a:latin typeface="Cambria Math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sz="2400" i="1" dirty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 dirty="0">
                                        <a:latin typeface="Cambria Math"/>
                                      </a:rPr>
                                      <m:t>1</m:t>
                                    </m:r>
                                  </m:e>
                                </m:d>
                              </m:sup>
                            </m:sSup>
                          </m:fName>
                          <m:e>
                            <m:r>
                              <a:rPr lang="en-US" sz="2400" b="1" i="1" dirty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𝒏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400" dirty="0"/>
                  <a:t>time </a:t>
                </a:r>
                <a:r>
                  <a:rPr lang="en-US" sz="2400" dirty="0">
                    <a:solidFill>
                      <a:srgbClr val="0070C0"/>
                    </a:solidFill>
                  </a:rPr>
                  <a:t>[</a:t>
                </a:r>
                <a:r>
                  <a:rPr lang="en-US" sz="2400" dirty="0" err="1">
                    <a:solidFill>
                      <a:srgbClr val="0070C0"/>
                    </a:solidFill>
                  </a:rPr>
                  <a:t>Sharathkumar</a:t>
                </a:r>
                <a:r>
                  <a:rPr lang="en-US" sz="2400" dirty="0">
                    <a:solidFill>
                      <a:srgbClr val="0070C0"/>
                    </a:solidFill>
                  </a:rPr>
                  <a:t>, Agarwal ‘12</a:t>
                </a:r>
                <a:r>
                  <a:rPr lang="en-US" sz="2400" dirty="0" smtClean="0">
                    <a:solidFill>
                      <a:srgbClr val="0070C0"/>
                    </a:solidFill>
                  </a:rPr>
                  <a:t>]</a:t>
                </a:r>
                <a:endParaRPr lang="en-US" sz="2800" b="1" dirty="0" smtClean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en-US" sz="2800" b="1" dirty="0" smtClean="0"/>
                  <a:t>Our approach</a:t>
                </a:r>
                <a:r>
                  <a:rPr lang="en-US" sz="2800" dirty="0" smtClean="0"/>
                  <a:t> (convex sketching):</a:t>
                </a:r>
              </a:p>
              <a:p>
                <a:r>
                  <a:rPr lang="en-US" sz="2800" dirty="0" smtClean="0"/>
                  <a:t>Switch to the flow-based version</a:t>
                </a:r>
              </a:p>
              <a:p>
                <a:r>
                  <a:rPr lang="en-US" sz="2800" dirty="0" smtClean="0"/>
                  <a:t>In every cell, send the flow to the closest net-point until we can connect the net points</a:t>
                </a:r>
              </a:p>
              <a:p>
                <a:endParaRPr lang="en-US" sz="2800" b="1" dirty="0" smtClean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1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0893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“Solve-And-Sketch” Framework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Convex sketching the cost function for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𝝉</m:t>
                    </m:r>
                  </m:oMath>
                </a14:m>
                <a:r>
                  <a:rPr lang="en-US" dirty="0" smtClean="0"/>
                  <a:t> net points</a:t>
                </a: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𝐹</m:t>
                    </m:r>
                    <m:r>
                      <a:rPr lang="en-US" b="0" i="1" dirty="0" smtClean="0">
                        <a:latin typeface="Cambria Math"/>
                      </a:rPr>
                      <m:t>:</m:t>
                    </m:r>
                    <m:sSup>
                      <m:sSup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ℝ</m:t>
                        </m:r>
                      </m:e>
                      <m:sup>
                        <m:r>
                          <a:rPr lang="en-US" b="1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𝝉</m:t>
                        </m:r>
                        <m:r>
                          <a:rPr lang="en-US" b="0" i="1" dirty="0" smtClean="0"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US" b="0" i="1" dirty="0" smtClean="0">
                        <a:latin typeface="Cambria Math"/>
                      </a:rPr>
                      <m:t>→</m:t>
                    </m:r>
                    <m:r>
                      <a:rPr lang="en-US" i="1">
                        <a:latin typeface="Cambria Math"/>
                      </a:rPr>
                      <m:t>ℝ</m:t>
                    </m:r>
                  </m:oMath>
                </a14:m>
                <a:r>
                  <a:rPr lang="en-US" dirty="0" smtClean="0"/>
                  <a:t> = the cost of routing fixed amounts of flow through the net points</a:t>
                </a:r>
              </a:p>
              <a:p>
                <a:r>
                  <a:rPr lang="en-US" dirty="0" smtClean="0"/>
                  <a:t>Function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𝐹</m:t>
                    </m:r>
                    <m:r>
                      <a:rPr lang="en-US" i="1" dirty="0" smtClean="0">
                        <a:latin typeface="Cambria Math"/>
                      </a:rPr>
                      <m:t>’=</m:t>
                    </m:r>
                    <m:r>
                      <a:rPr lang="en-US" i="1" dirty="0" smtClean="0">
                        <a:latin typeface="Cambria Math"/>
                      </a:rPr>
                      <m:t>𝐹</m:t>
                    </m:r>
                    <m:r>
                      <a:rPr lang="en-US" i="1" dirty="0" smtClean="0">
                        <a:latin typeface="Cambria Math"/>
                      </a:rPr>
                      <m:t> +</m:t>
                    </m:r>
                  </m:oMath>
                </a14:m>
                <a:r>
                  <a:rPr lang="en-US" dirty="0" smtClean="0"/>
                  <a:t> “normalization” is monotone, convex and </a:t>
                </a:r>
                <a:r>
                  <a:rPr lang="en-US" dirty="0" err="1" smtClean="0"/>
                  <a:t>Lipschitz</a:t>
                </a:r>
                <a:r>
                  <a:rPr lang="en-US" dirty="0" smtClean="0"/>
                  <a:t>,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1+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/>
                      </a:rPr>
                      <m:t>𝝐</m:t>
                    </m:r>
                  </m:oMath>
                </a14:m>
                <a:r>
                  <a:rPr lang="en-US" dirty="0" smtClean="0"/>
                  <a:t>)-approximates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𝐹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We can 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1+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/>
                      </a:rPr>
                      <m:t>𝝐</m:t>
                    </m:r>
                  </m:oMath>
                </a14:m>
                <a:r>
                  <a:rPr lang="en-US" dirty="0" smtClean="0"/>
                  <a:t>)-sketch it using a lower convex hull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2695" r="-148" b="-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4994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Thank you!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smtClean="0">
                <a:solidFill>
                  <a:srgbClr val="7030A0"/>
                </a:solidFill>
                <a:hlinkClick r:id="rId2"/>
              </a:rPr>
              <a:t>http://grigory.us</a:t>
            </a:r>
            <a:endParaRPr lang="en-US" b="1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686800" cy="49530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Open problems</a:t>
                </a:r>
              </a:p>
              <a:p>
                <a:r>
                  <a:rPr lang="en-US" dirty="0" err="1" smtClean="0"/>
                  <a:t>Exetension</a:t>
                </a:r>
                <a:r>
                  <a:rPr lang="en-US" dirty="0" smtClean="0"/>
                  <a:t> to high dimensions?</a:t>
                </a:r>
              </a:p>
              <a:p>
                <a:pPr lvl="1"/>
                <a:r>
                  <a:rPr lang="en-US" dirty="0"/>
                  <a:t>Probably no, reduce from connectivity =&gt; conditional lower bound 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</a:rPr>
                      <m:t>: 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Ω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/>
                  <a:t> rounds for MST 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ℓ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∞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p>
                    </m:sSubSup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The difficult setting is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𝑑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Ω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func>
                      <m:funcPr>
                        <m:ctrlPr>
                          <a:rPr lang="en-US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</m:e>
                    </m:func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(can do </a:t>
                </a:r>
                <a:r>
                  <a:rPr lang="en-US" dirty="0"/>
                  <a:t>JL</a:t>
                </a:r>
                <a:r>
                  <a:rPr lang="en-US" dirty="0" smtClean="0"/>
                  <a:t>)</a:t>
                </a:r>
              </a:p>
              <a:p>
                <a:r>
                  <a:rPr lang="en-US" dirty="0" smtClean="0"/>
                  <a:t>Streaming </a:t>
                </a:r>
                <a:r>
                  <a:rPr lang="en-US" dirty="0" err="1" smtClean="0"/>
                  <a:t>alg</a:t>
                </a:r>
                <a:r>
                  <a:rPr lang="en-US" dirty="0" smtClean="0"/>
                  <a:t> for </a:t>
                </a:r>
                <a:r>
                  <a:rPr lang="en-US" b="1" dirty="0" smtClean="0">
                    <a:solidFill>
                      <a:srgbClr val="0070C0"/>
                    </a:solidFill>
                  </a:rPr>
                  <a:t>EMD</a:t>
                </a:r>
                <a:r>
                  <a:rPr lang="en-US" dirty="0" smtClean="0"/>
                  <a:t> and </a:t>
                </a:r>
                <a:r>
                  <a:rPr lang="en-US" b="1" dirty="0" err="1" smtClean="0">
                    <a:solidFill>
                      <a:srgbClr val="0070C0"/>
                    </a:solidFill>
                  </a:rPr>
                  <a:t>Transporation</a:t>
                </a:r>
                <a:r>
                  <a:rPr lang="en-US" b="1" dirty="0" smtClean="0">
                    <a:solidFill>
                      <a:srgbClr val="0070C0"/>
                    </a:solidFill>
                  </a:rPr>
                  <a:t> Cost</a:t>
                </a:r>
                <a:r>
                  <a:rPr lang="en-US" dirty="0" smtClean="0"/>
                  <a:t>?</a:t>
                </a:r>
              </a:p>
              <a:p>
                <a:r>
                  <a:rPr lang="en-US" dirty="0" smtClean="0"/>
                  <a:t>Our work: first near-linear time algorithm for </a:t>
                </a:r>
                <a:r>
                  <a:rPr lang="en-US" b="1" dirty="0" smtClean="0">
                    <a:solidFill>
                      <a:srgbClr val="0070C0"/>
                    </a:solidFill>
                  </a:rPr>
                  <a:t>Transportation Cost</a:t>
                </a:r>
              </a:p>
              <a:p>
                <a:pPr lvl="1"/>
                <a:r>
                  <a:rPr lang="en-US" dirty="0" smtClean="0"/>
                  <a:t>Is it possible to reconstruct the solution itself?</a:t>
                </a:r>
              </a:p>
              <a:p>
                <a:pPr lvl="1"/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686800" cy="4953000"/>
              </a:xfrm>
              <a:blipFill rotWithShape="1">
                <a:blip r:embed="rId3"/>
                <a:stretch>
                  <a:fillRect l="-1754" t="-1601" r="-982" b="-1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8907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“The Big Data Theory”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What </a:t>
                </a:r>
                <a:r>
                  <a:rPr lang="en-US" dirty="0"/>
                  <a:t>should TCS say about big data</a:t>
                </a:r>
                <a:r>
                  <a:rPr lang="en-US" dirty="0" smtClean="0"/>
                  <a:t>?</a:t>
                </a:r>
              </a:p>
              <a:p>
                <a:r>
                  <a:rPr lang="en-US" dirty="0" smtClean="0"/>
                  <a:t>This talk:</a:t>
                </a:r>
                <a:endParaRPr lang="en-US" dirty="0"/>
              </a:p>
              <a:p>
                <a:pPr lvl="1"/>
                <a:r>
                  <a:rPr lang="en-US" b="1" dirty="0"/>
                  <a:t>Running </a:t>
                </a:r>
                <a:r>
                  <a:rPr lang="en-US" b="1" dirty="0" smtClean="0"/>
                  <a:t>time</a:t>
                </a:r>
                <a:r>
                  <a:rPr lang="en-US" dirty="0" smtClean="0"/>
                  <a:t>: (almost) linear, </a:t>
                </a:r>
                <a:r>
                  <a:rPr lang="en-US" dirty="0" err="1" smtClean="0"/>
                  <a:t>sublinear</a:t>
                </a:r>
                <a:r>
                  <a:rPr lang="en-US" dirty="0" smtClean="0"/>
                  <a:t>, …</a:t>
                </a:r>
              </a:p>
              <a:p>
                <a:pPr lvl="1"/>
                <a:r>
                  <a:rPr lang="en-US" b="1" dirty="0" smtClean="0"/>
                  <a:t>Space</a:t>
                </a:r>
                <a:r>
                  <a:rPr lang="en-US" dirty="0" smtClean="0"/>
                  <a:t>: linear, </a:t>
                </a:r>
                <a:r>
                  <a:rPr lang="en-US" dirty="0" err="1" smtClean="0"/>
                  <a:t>sublinear</a:t>
                </a:r>
                <a:r>
                  <a:rPr lang="en-US" dirty="0" smtClean="0"/>
                  <a:t>, …</a:t>
                </a:r>
              </a:p>
              <a:p>
                <a:pPr lvl="1"/>
                <a:r>
                  <a:rPr lang="en-US" b="1" dirty="0" smtClean="0"/>
                  <a:t>Approximation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/>
                          </a:rPr>
                          <m:t>1 +</m:t>
                        </m:r>
                        <m:r>
                          <a:rPr lang="en-US" i="1" dirty="0" smtClean="0">
                            <a:latin typeface="Cambria Math"/>
                          </a:rPr>
                          <m:t>𝜖</m:t>
                        </m:r>
                      </m:e>
                    </m:d>
                    <m:r>
                      <a:rPr lang="en-US" b="0" i="1" dirty="0" smtClean="0">
                        <a:latin typeface="Cambria Math"/>
                      </a:rPr>
                      <m:t>,</m:t>
                    </m:r>
                  </m:oMath>
                </a14:m>
                <a:r>
                  <a:rPr lang="en-US" dirty="0" smtClean="0"/>
                  <a:t> best possible, … </a:t>
                </a:r>
              </a:p>
              <a:p>
                <a:pPr lvl="1"/>
                <a:r>
                  <a:rPr lang="en-US" b="1" dirty="0" smtClean="0"/>
                  <a:t>Randomness</a:t>
                </a:r>
                <a:r>
                  <a:rPr lang="en-US" dirty="0" smtClean="0"/>
                  <a:t>: as little as possible, … </a:t>
                </a:r>
                <a:endParaRPr lang="en-US" dirty="0"/>
              </a:p>
              <a:p>
                <a:pPr marL="342900" lvl="1" indent="-34290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Special </a:t>
                </a:r>
                <a:r>
                  <a:rPr lang="en-US" dirty="0" smtClean="0"/>
                  <a:t>focus today: </a:t>
                </a:r>
                <a:r>
                  <a:rPr lang="en-US" sz="4700" b="1" dirty="0"/>
                  <a:t>round</a:t>
                </a:r>
                <a:r>
                  <a:rPr lang="en-US" dirty="0"/>
                  <a:t> </a:t>
                </a:r>
                <a:r>
                  <a:rPr lang="en-US" dirty="0" smtClean="0"/>
                  <a:t>complexity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381000" y="4876800"/>
            <a:ext cx="7315200" cy="838200"/>
          </a:xfrm>
          <a:prstGeom prst="rect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037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Round Complexity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Information-theoretic </a:t>
            </a:r>
            <a:r>
              <a:rPr lang="en-US" b="1" dirty="0" smtClean="0"/>
              <a:t>measure </a:t>
            </a:r>
            <a:r>
              <a:rPr lang="en-US" b="1" dirty="0" smtClean="0"/>
              <a:t>of performance</a:t>
            </a:r>
            <a:endParaRPr lang="en-US" dirty="0" smtClean="0"/>
          </a:p>
          <a:p>
            <a:r>
              <a:rPr lang="en-US" dirty="0" smtClean="0"/>
              <a:t>Tools from information theory (Shannon’48)</a:t>
            </a:r>
          </a:p>
          <a:p>
            <a:r>
              <a:rPr lang="en-US" dirty="0" smtClean="0"/>
              <a:t>Unconditional results (lower bounds)</a:t>
            </a:r>
            <a:endParaRPr lang="en-US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>
                <a:solidFill>
                  <a:srgbClr val="0070C0"/>
                </a:solidFill>
              </a:rPr>
              <a:t>Example:</a:t>
            </a:r>
            <a:endParaRPr lang="en-US" b="1" dirty="0">
              <a:solidFill>
                <a:srgbClr val="0070C0"/>
              </a:solidFill>
            </a:endParaRPr>
          </a:p>
          <a:p>
            <a:r>
              <a:rPr lang="en-US" dirty="0" smtClean="0"/>
              <a:t>Approximating Geometric Graph Problems	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874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Approximation in Graphs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38720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1930-50s: Given a graph and an optimization problem…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744303"/>
            <a:ext cx="3961709" cy="32015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2717340"/>
            <a:ext cx="4341695" cy="320152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2899" y="5960342"/>
            <a:ext cx="38855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Transportation </a:t>
            </a:r>
            <a:r>
              <a:rPr lang="en-US" sz="2400" dirty="0" smtClean="0"/>
              <a:t>Problem:</a:t>
            </a:r>
            <a:endParaRPr lang="en-US" sz="2400" dirty="0"/>
          </a:p>
          <a:p>
            <a:r>
              <a:rPr lang="en-US" sz="2400" dirty="0" err="1" smtClean="0"/>
              <a:t>Tolstoi</a:t>
            </a:r>
            <a:r>
              <a:rPr lang="en-US" sz="2400" dirty="0" smtClean="0"/>
              <a:t> [1930] 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343400" y="5918869"/>
            <a:ext cx="52577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Minimum Cut</a:t>
            </a:r>
            <a:r>
              <a:rPr lang="en-US" sz="2400" dirty="0"/>
              <a:t> </a:t>
            </a:r>
            <a:r>
              <a:rPr lang="en-US" sz="2400" dirty="0" smtClean="0"/>
              <a:t>(RAND): </a:t>
            </a:r>
          </a:p>
          <a:p>
            <a:r>
              <a:rPr lang="en-US" sz="2400" dirty="0" smtClean="0"/>
              <a:t>Harris and Ross [1955] </a:t>
            </a:r>
            <a:r>
              <a:rPr lang="en-US" dirty="0" smtClean="0"/>
              <a:t>(declassified, 1999)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191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Approximation in 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1960s: Single processor, main memory (IBM 360)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2346960"/>
            <a:ext cx="3429000" cy="415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14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Approximation in 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1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1970s: NP-complete problem – hard to solve exactly in time polynomial in the input size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2819400"/>
            <a:ext cx="2655572" cy="388620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" y="4377779"/>
            <a:ext cx="3581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“</a:t>
            </a:r>
            <a:r>
              <a:rPr lang="en-US" sz="4400" b="1" dirty="0" smtClean="0"/>
              <a:t>Black Book</a:t>
            </a:r>
            <a:r>
              <a:rPr lang="en-US" sz="4400" dirty="0" smtClean="0"/>
              <a:t>”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240810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Approximation in Graphs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600200"/>
                <a:ext cx="8915400" cy="5029200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Approximate with multiplicative error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𝜶</m:t>
                    </m:r>
                  </m:oMath>
                </a14:m>
                <a:r>
                  <a:rPr lang="en-US" dirty="0" smtClean="0"/>
                  <a:t> on the </a:t>
                </a:r>
                <a:r>
                  <a:rPr lang="en-US" b="1" dirty="0" smtClean="0"/>
                  <a:t>worst-case</a:t>
                </a:r>
                <a:r>
                  <a:rPr lang="en-US" dirty="0" smtClean="0"/>
                  <a:t> graph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dirty="0" smtClean="0"/>
                  <a:t>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𝑚𝑎𝑥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𝐺</m:t>
                        </m:r>
                      </m:sub>
                    </m:sSub>
                  </m:oMath>
                </a14:m>
                <a:r>
                  <a:rPr lang="en-US" b="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𝐴𝑙𝑔𝑜𝑟𝑖𝑡</m:t>
                        </m:r>
                        <m:r>
                          <a:rPr lang="en-US" b="0" i="1" smtClean="0">
                            <a:latin typeface="Cambria Math"/>
                          </a:rPr>
                          <m:t>h</m:t>
                        </m:r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𝐺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𝑂𝑝𝑡𝑖𝑚𝑢𝑚</m:t>
                        </m:r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𝐺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den>
                    </m:f>
                    <m:r>
                      <a:rPr lang="en-US" i="1" dirty="0" smtClean="0">
                        <a:latin typeface="Cambria Math"/>
                      </a:rPr>
                      <m:t>≤</m:t>
                    </m:r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𝜶</m:t>
                    </m:r>
                  </m:oMath>
                </a14:m>
                <a:endParaRPr lang="en-US" b="1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dirty="0" smtClean="0"/>
                  <a:t>Generic </a:t>
                </a:r>
                <a:r>
                  <a:rPr lang="en-US" dirty="0" smtClean="0"/>
                  <a:t>methods:</a:t>
                </a:r>
              </a:p>
              <a:p>
                <a:r>
                  <a:rPr lang="en-US" dirty="0" smtClean="0"/>
                  <a:t>Linear programming </a:t>
                </a:r>
              </a:p>
              <a:p>
                <a:r>
                  <a:rPr lang="en-US" dirty="0" err="1" smtClean="0"/>
                  <a:t>Semidefinite</a:t>
                </a:r>
                <a:r>
                  <a:rPr lang="en-US" dirty="0"/>
                  <a:t> </a:t>
                </a:r>
                <a:r>
                  <a:rPr lang="en-US" dirty="0" smtClean="0"/>
                  <a:t>programming</a:t>
                </a:r>
              </a:p>
              <a:p>
                <a:r>
                  <a:rPr lang="en-US" dirty="0" smtClean="0"/>
                  <a:t>Hierarchies of linear and </a:t>
                </a:r>
                <a:r>
                  <a:rPr lang="en-US" dirty="0" err="1" smtClean="0"/>
                  <a:t>semidefinite</a:t>
                </a:r>
                <a:r>
                  <a:rPr lang="en-US" dirty="0" smtClean="0"/>
                  <a:t> programs</a:t>
                </a:r>
              </a:p>
              <a:p>
                <a:r>
                  <a:rPr lang="en-US" dirty="0" smtClean="0"/>
                  <a:t>Sum-of-squares hierarchies</a:t>
                </a:r>
              </a:p>
              <a:p>
                <a:r>
                  <a:rPr lang="en-US" dirty="0" smtClean="0"/>
                  <a:t>…</a:t>
                </a:r>
                <a:endParaRPr lang="en-US" dirty="0" smtClean="0"/>
              </a:p>
              <a:p>
                <a:pPr lvl="1"/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600200"/>
                <a:ext cx="8915400" cy="5029200"/>
              </a:xfrm>
              <a:blipFill rotWithShape="1">
                <a:blip r:embed="rId3"/>
                <a:stretch>
                  <a:fillRect l="-1642" t="-24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9502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00" y="2188368"/>
            <a:ext cx="3429000" cy="41576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05" y="2652648"/>
            <a:ext cx="4341695" cy="32015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The </a:t>
            </a:r>
            <a:r>
              <a:rPr lang="en-US" b="1" dirty="0">
                <a:solidFill>
                  <a:srgbClr val="0070C0"/>
                </a:solidFill>
              </a:rPr>
              <a:t>N</a:t>
            </a:r>
            <a:r>
              <a:rPr lang="en-US" b="1" dirty="0" smtClean="0">
                <a:solidFill>
                  <a:srgbClr val="0070C0"/>
                </a:solidFill>
              </a:rPr>
              <a:t>ew: Approximating Geometric Problems in Parallel Models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1930-70s to 2014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00" y="2979394"/>
            <a:ext cx="3979801" cy="27102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81" y="2716242"/>
            <a:ext cx="4315419" cy="32365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692" y="2094881"/>
            <a:ext cx="3781416" cy="47569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337" y="2530242"/>
            <a:ext cx="2655572" cy="3886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559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5977</TotalTime>
  <Words>2050</Words>
  <Application>Microsoft Office PowerPoint</Application>
  <PresentationFormat>On-screen Show (4:3)</PresentationFormat>
  <Paragraphs>263</Paragraphs>
  <Slides>29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Parallel Algorithms for Geometric Graph Problems</vt:lpstr>
      <vt:lpstr>Postdoctoral Fellow</vt:lpstr>
      <vt:lpstr>“The Big Data Theory”</vt:lpstr>
      <vt:lpstr>Round Complexity</vt:lpstr>
      <vt:lpstr>Approximation in Graphs</vt:lpstr>
      <vt:lpstr>Approximation in Graphs</vt:lpstr>
      <vt:lpstr>Approximation in Graphs</vt:lpstr>
      <vt:lpstr>Approximation in Graphs</vt:lpstr>
      <vt:lpstr>The New: Approximating Geometric Problems in Parallel Models</vt:lpstr>
      <vt:lpstr>The New: Approximating Geometric Problems in Parallel Models</vt:lpstr>
      <vt:lpstr>Geometric Graph Problems</vt:lpstr>
      <vt:lpstr>MST: Single Linkage Clustering</vt:lpstr>
      <vt:lpstr>Earth-Mover Distance</vt:lpstr>
      <vt:lpstr>Computational Model</vt:lpstr>
      <vt:lpstr>Computational Model</vt:lpstr>
      <vt:lpstr>MapReduce-style computations</vt:lpstr>
      <vt:lpstr>Models of parallel computation</vt:lpstr>
      <vt:lpstr>Previous work</vt:lpstr>
      <vt:lpstr>Large geometric graphs</vt:lpstr>
      <vt:lpstr>O(log n)-MST in R=O(log n)  rounds </vt:lpstr>
      <vt:lpstr>ϵL-nets</vt:lpstr>
      <vt:lpstr>Randomly shifted quadtree</vt:lpstr>
      <vt:lpstr>(1+ϵ)-MST in R=O(log  n)  rounds </vt:lpstr>
      <vt:lpstr>(1+ϵ)-MST in R=O(1)  rounds </vt:lpstr>
      <vt:lpstr>(1+ϵ)-MST in R=O(1)  rounds </vt:lpstr>
      <vt:lpstr>“Solve-And-Sketch” Framework</vt:lpstr>
      <vt:lpstr>“Solve-And-Sketch” Framework</vt:lpstr>
      <vt:lpstr>“Solve-And-Sketch” Framework</vt:lpstr>
      <vt:lpstr>Thank you! http://grigory.us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grigory</dc:creator>
  <cp:lastModifiedBy>grigory</cp:lastModifiedBy>
  <cp:revision>80</cp:revision>
  <dcterms:created xsi:type="dcterms:W3CDTF">2014-03-03T23:23:25Z</dcterms:created>
  <dcterms:modified xsi:type="dcterms:W3CDTF">2014-03-27T22:35:59Z</dcterms:modified>
</cp:coreProperties>
</file>